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1" r:id="rId2"/>
    <p:sldId id="266"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6F0"/>
    <a:srgbClr val="FFFFFF"/>
    <a:srgbClr val="FFFF99"/>
    <a:srgbClr val="FFFF66"/>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9612" autoAdjust="0"/>
  </p:normalViewPr>
  <p:slideViewPr>
    <p:cSldViewPr>
      <p:cViewPr>
        <p:scale>
          <a:sx n="100" d="100"/>
          <a:sy n="100" d="100"/>
        </p:scale>
        <p:origin x="1296"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28" d="100"/>
          <a:sy n="28" d="100"/>
        </p:scale>
        <p:origin x="-2280"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8BE6D89D-62BB-4AB8-B8E3-7583E1B617B4}" type="datetimeFigureOut">
              <a:rPr kumimoji="1" lang="ja-JP" altLang="en-US" smtClean="0"/>
              <a:t>2020/9/3</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8CB7CBEA-DFBC-4BB1-91D9-84CD5F144BC7}" type="slidenum">
              <a:rPr kumimoji="1" lang="ja-JP" altLang="en-US" smtClean="0"/>
              <a:t>‹#›</a:t>
            </a:fld>
            <a:endParaRPr kumimoji="1" lang="ja-JP" altLang="en-US"/>
          </a:p>
        </p:txBody>
      </p:sp>
    </p:spTree>
    <p:extLst>
      <p:ext uri="{BB962C8B-B14F-4D97-AF65-F5344CB8AC3E}">
        <p14:creationId xmlns:p14="http://schemas.microsoft.com/office/powerpoint/2010/main" val="30591631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81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B7CBEA-DFBC-4BB1-91D9-84CD5F144BC7}" type="slidenum">
              <a:rPr kumimoji="1" lang="ja-JP" altLang="en-US" smtClean="0"/>
              <a:t>1</a:t>
            </a:fld>
            <a:endParaRPr kumimoji="1" lang="ja-JP" altLang="en-US"/>
          </a:p>
        </p:txBody>
      </p:sp>
    </p:spTree>
    <p:extLst>
      <p:ext uri="{BB962C8B-B14F-4D97-AF65-F5344CB8AC3E}">
        <p14:creationId xmlns:p14="http://schemas.microsoft.com/office/powerpoint/2010/main" val="302544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5"/>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75888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42941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8" y="529697"/>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637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24852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90"/>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302556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8" y="3081868"/>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3" y="3081868"/>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39471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3"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3"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414466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160577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312447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0"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3" y="2072927"/>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322105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4"/>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7DB8EA-FE74-4C7D-8DA3-17CD9FDFBB59}" type="datetimeFigureOut">
              <a:rPr kumimoji="1" lang="ja-JP" altLang="en-US" smtClean="0"/>
              <a:t>2020/9/3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76655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5"/>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9"/>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C7DB8EA-FE74-4C7D-8DA3-17CD9FDFBB59}" type="datetimeFigureOut">
              <a:rPr kumimoji="1" lang="ja-JP" altLang="en-US" smtClean="0"/>
              <a:t>2020/9/3</a:t>
            </a:fld>
            <a:endParaRPr kumimoji="1" lang="ja-JP" altLang="en-US"/>
          </a:p>
        </p:txBody>
      </p:sp>
      <p:sp>
        <p:nvSpPr>
          <p:cNvPr id="5" name="フッター プレースホルダー 4"/>
          <p:cNvSpPr>
            <a:spLocks noGrp="1"/>
          </p:cNvSpPr>
          <p:nvPr>
            <p:ph type="ftr" sz="quarter" idx="3"/>
          </p:nvPr>
        </p:nvSpPr>
        <p:spPr>
          <a:xfrm>
            <a:off x="2343150" y="9181399"/>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9"/>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E915E8E-18FE-4F28-A335-025B1FFF2810}" type="slidenum">
              <a:rPr kumimoji="1" lang="ja-JP" altLang="en-US" smtClean="0"/>
              <a:t>‹#›</a:t>
            </a:fld>
            <a:endParaRPr kumimoji="1" lang="ja-JP" altLang="en-US"/>
          </a:p>
        </p:txBody>
      </p:sp>
    </p:spTree>
    <p:extLst>
      <p:ext uri="{BB962C8B-B14F-4D97-AF65-F5344CB8AC3E}">
        <p14:creationId xmlns:p14="http://schemas.microsoft.com/office/powerpoint/2010/main" val="230993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7384" y="1064568"/>
            <a:ext cx="6701725" cy="553998"/>
          </a:xfrm>
          <a:prstGeom prst="rect">
            <a:avLst/>
          </a:prstGeom>
          <a:noFill/>
        </p:spPr>
        <p:txBody>
          <a:bodyPr wrap="square" rtlCol="0">
            <a:spAutoFit/>
          </a:bodyPr>
          <a:lstStyle/>
          <a:p>
            <a:pPr>
              <a:lnSpc>
                <a:spcPts val="1800"/>
              </a:lnSpc>
            </a:pPr>
            <a:r>
              <a:rPr lang="en-US" altLang="ja-JP" sz="1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業務改善助成金</a:t>
            </a:r>
            <a:r>
              <a:rPr lang="en-US" altLang="ja-JP" sz="1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は、生産性を向上させ、「事業</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場内で</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最も低い賃金（事業場内　　 </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最低賃金）」の引上げを図る中小企業・小規模事業者を支援する助成金です。</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1326129" y="1647387"/>
            <a:ext cx="5408881" cy="2067233"/>
          </a:xfrm>
          <a:prstGeom prst="rect">
            <a:avLst/>
          </a:prstGeom>
          <a:noFill/>
        </p:spPr>
        <p:txBody>
          <a:bodyPr wrap="square" rtlCol="0">
            <a:spAutoFit/>
          </a:bodyPr>
          <a:lstStyle/>
          <a:p>
            <a:pPr>
              <a:lnSpc>
                <a:spcPts val="1800"/>
              </a:lnSpc>
              <a:spcBef>
                <a:spcPts val="800"/>
              </a:spcBef>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事業場内最低賃金を一定額以上引き上げ、</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設備投資（機械設備、コンサルティング導入</a:t>
            </a:r>
            <a:r>
              <a:rPr lang="ja-JP" altLang="en-US" sz="1300" b="1" u="sng" dirty="0">
                <a:latin typeface="メイリオ" panose="020B0604030504040204" pitchFamily="50" charset="-128"/>
                <a:ea typeface="メイリオ" panose="020B0604030504040204" pitchFamily="50" charset="-128"/>
                <a:cs typeface="メイリオ" panose="020B0604030504040204" pitchFamily="50" charset="-128"/>
              </a:rPr>
              <a:t>や人材育成・教育訓練</a:t>
            </a:r>
            <a:r>
              <a:rPr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などを行った場合に、その</a:t>
            </a:r>
            <a:r>
              <a:rPr kumimoji="1"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費用の一部を助成します</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1800"/>
              </a:lnSpc>
            </a:pPr>
            <a:endParaRPr lang="en-US" altLang="ja-JP"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1800"/>
              </a:lnSpc>
            </a:pPr>
            <a:endParaRPr lang="en-US" altLang="ja-JP"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1800"/>
              </a:lnSpc>
            </a:pPr>
            <a:r>
              <a:rPr lang="en-US" altLang="ja-JP"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申請期限：令和３年１月２９日</a:t>
            </a:r>
            <a:endParaRPr lang="en-US" altLang="ja-JP"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266700" y="1712640"/>
            <a:ext cx="998760" cy="612000"/>
          </a:xfrm>
          <a:prstGeom prst="roundRect">
            <a:avLst/>
          </a:prstGeom>
          <a:solidFill>
            <a:srgbClr val="00B050"/>
          </a:solidFill>
          <a:ln w="508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400" dirty="0">
                <a:solidFill>
                  <a:schemeClr val="bg1"/>
                </a:solidFill>
                <a:latin typeface="HGP創英角ﾎﾟｯﾌﾟ体" panose="040B0A00000000000000" pitchFamily="50" charset="-128"/>
                <a:ea typeface="HGP創英角ﾎﾟｯﾌﾟ体" panose="040B0A00000000000000" pitchFamily="50" charset="-128"/>
              </a:rPr>
              <a:t>助成金の</a:t>
            </a:r>
            <a:endParaRPr lang="en-US" altLang="ja-JP" sz="1400"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chemeClr val="bg1"/>
                </a:solidFill>
                <a:latin typeface="HGP創英角ﾎﾟｯﾌﾟ体" panose="040B0A00000000000000" pitchFamily="50" charset="-128"/>
                <a:ea typeface="HGP創英角ﾎﾟｯﾌﾟ体" panose="040B0A00000000000000" pitchFamily="50" charset="-128"/>
              </a:rPr>
              <a:t>概要</a:t>
            </a:r>
          </a:p>
        </p:txBody>
      </p:sp>
      <p:sp>
        <p:nvSpPr>
          <p:cNvPr id="38" name="角丸四角形 37"/>
          <p:cNvSpPr/>
          <p:nvPr/>
        </p:nvSpPr>
        <p:spPr>
          <a:xfrm>
            <a:off x="56148" y="3008784"/>
            <a:ext cx="6780526" cy="6284961"/>
          </a:xfrm>
          <a:prstGeom prst="roundRect">
            <a:avLst>
              <a:gd name="adj" fmla="val 403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角丸四角形 36"/>
          <p:cNvSpPr/>
          <p:nvPr/>
        </p:nvSpPr>
        <p:spPr>
          <a:xfrm>
            <a:off x="260476" y="2841942"/>
            <a:ext cx="1076820" cy="34479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概　要</a:t>
            </a:r>
            <a:endParaRPr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7" name="テキスト ボックス 16"/>
          <p:cNvSpPr txBox="1"/>
          <p:nvPr/>
        </p:nvSpPr>
        <p:spPr>
          <a:xfrm>
            <a:off x="9555" y="8265368"/>
            <a:ext cx="6587797" cy="51552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85725" indent="-85725">
              <a:lnSpc>
                <a:spcPts val="11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）ここでいう「生産性」とは、企業の決算書類から算出した、労働者１人当たりの付加価値を指します。</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1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助成金</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の支給申請時の直近の決算書類に基づく生産性と、その３年度前の決算書類に基づく生産性を比較し、</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伸び率</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1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が</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一定水準を超えている場合等に、加算して支給されます。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439" y="8708135"/>
            <a:ext cx="6928355" cy="515526"/>
          </a:xfrm>
          <a:prstGeom prst="rect">
            <a:avLst/>
          </a:prstGeom>
          <a:noFill/>
        </p:spPr>
        <p:txBody>
          <a:bodyPr wrap="square" rtlCol="0">
            <a:spAutoFit/>
          </a:bodyPr>
          <a:lstStyle/>
          <a:p>
            <a:pPr marL="85725" indent="-85725">
              <a:lnSpc>
                <a:spcPts val="1100"/>
              </a:lnSpc>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）対象は、地域別最低賃金</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850</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未満</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の地域のうち事業場内最低賃金が</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850</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円未満の事業場です。（令和２年４月</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日現在）</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100"/>
              </a:lnSpc>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青森</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、岩手、宮城、秋田、山形、福島</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、茨城、群馬、新潟、富山、石川、福井、山梨、長野、奈良、和歌山、鳥取、</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100"/>
              </a:lnSpc>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島根、岡山、山口、徳島</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、香川、愛媛、高知</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、福岡、佐賀</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、長崎</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、熊本</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、大分、宮崎、鹿児島、沖縄</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県。</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7438" y="17120"/>
            <a:ext cx="6829236" cy="913600"/>
          </a:xfrm>
          <a:prstGeom prst="roundRect">
            <a:avLst>
              <a:gd name="adj" fmla="val 1584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ja-JP" altLang="en-US" sz="3200" dirty="0" smtClean="0">
                <a:solidFill>
                  <a:schemeClr val="bg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「業務改善助成金」のご案内</a:t>
            </a:r>
            <a:endParaRPr kumimoji="1" lang="en-US" altLang="ja-JP" sz="3200" dirty="0" smtClean="0">
              <a:solidFill>
                <a:schemeClr val="bg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31" name="角丸四角形 30"/>
          <p:cNvSpPr/>
          <p:nvPr/>
        </p:nvSpPr>
        <p:spPr>
          <a:xfrm>
            <a:off x="980728" y="2432720"/>
            <a:ext cx="6480721" cy="435689"/>
          </a:xfrm>
          <a:prstGeom prst="roundRect">
            <a:avLst>
              <a:gd name="adj" fmla="val 293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　　</a:t>
            </a:r>
            <a:r>
              <a:rPr lang="ja-JP" altLang="en-US" sz="12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○活用事例は</a:t>
            </a:r>
            <a:r>
              <a:rPr lang="en-US" altLang="ja-JP" sz="12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HP</a:t>
            </a:r>
            <a:r>
              <a:rPr lang="ja-JP" altLang="en-US" sz="12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をご覧ください！　</a:t>
            </a:r>
            <a:endParaRPr kumimoji="1" lang="ja-JP" altLang="en-US" sz="1200" dirty="0">
              <a:solidFill>
                <a:srgbClr val="00B050"/>
              </a:solidFill>
              <a:latin typeface="+mj-ea"/>
              <a:ea typeface="+mj-ea"/>
              <a:cs typeface="Meiryo UI" panose="020B0604030504040204" pitchFamily="50" charset="-128"/>
            </a:endParaRPr>
          </a:p>
        </p:txBody>
      </p:sp>
      <p:sp>
        <p:nvSpPr>
          <p:cNvPr id="32" name="角丸四角形 31"/>
          <p:cNvSpPr/>
          <p:nvPr/>
        </p:nvSpPr>
        <p:spPr>
          <a:xfrm>
            <a:off x="3670057" y="2548660"/>
            <a:ext cx="3004284" cy="268286"/>
          </a:xfrm>
          <a:prstGeom prst="roundRect">
            <a:avLst>
              <a:gd name="adj" fmla="val 525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　　　</a:t>
            </a:r>
            <a:r>
              <a:rPr lang="ja-JP" altLang="en-US" sz="11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生産性向上の事例集　厚生労働省</a:t>
            </a:r>
            <a:endParaRPr kumimoji="1" lang="ja-JP" altLang="en-US" sz="1100" dirty="0">
              <a:solidFill>
                <a:srgbClr val="00B050"/>
              </a:solidFill>
              <a:latin typeface="+mj-ea"/>
              <a:ea typeface="+mj-ea"/>
              <a:cs typeface="Meiryo UI" panose="020B0604030504040204" pitchFamily="50" charset="-128"/>
            </a:endParaRPr>
          </a:p>
        </p:txBody>
      </p:sp>
      <p:sp>
        <p:nvSpPr>
          <p:cNvPr id="34" name="角丸四角形 33"/>
          <p:cNvSpPr/>
          <p:nvPr/>
        </p:nvSpPr>
        <p:spPr>
          <a:xfrm>
            <a:off x="6191033" y="2557487"/>
            <a:ext cx="470600" cy="247035"/>
          </a:xfrm>
          <a:prstGeom prst="roundRect">
            <a:avLst>
              <a:gd name="adj" fmla="val 5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bg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検索</a:t>
            </a:r>
            <a:endParaRPr kumimoji="1" lang="ja-JP" altLang="en-US" sz="1100" dirty="0">
              <a:solidFill>
                <a:schemeClr val="bg1"/>
              </a:solidFill>
              <a:latin typeface="+mj-ea"/>
              <a:ea typeface="+mj-ea"/>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499834158"/>
              </p:ext>
            </p:extLst>
          </p:nvPr>
        </p:nvGraphicFramePr>
        <p:xfrm>
          <a:off x="133350" y="3440828"/>
          <a:ext cx="6613000" cy="4798832"/>
        </p:xfrm>
        <a:graphic>
          <a:graphicData uri="http://schemas.openxmlformats.org/drawingml/2006/table">
            <a:tbl>
              <a:tblPr firstRow="1" firstCol="1" bandRow="1"/>
              <a:tblGrid>
                <a:gridCol w="945985">
                  <a:extLst>
                    <a:ext uri="{9D8B030D-6E8A-4147-A177-3AD203B41FA5}">
                      <a16:colId xmlns:a16="http://schemas.microsoft.com/office/drawing/2014/main" val="4162412231"/>
                    </a:ext>
                  </a:extLst>
                </a:gridCol>
                <a:gridCol w="788388">
                  <a:extLst>
                    <a:ext uri="{9D8B030D-6E8A-4147-A177-3AD203B41FA5}">
                      <a16:colId xmlns:a16="http://schemas.microsoft.com/office/drawing/2014/main" val="818350732"/>
                    </a:ext>
                  </a:extLst>
                </a:gridCol>
                <a:gridCol w="860059">
                  <a:extLst>
                    <a:ext uri="{9D8B030D-6E8A-4147-A177-3AD203B41FA5}">
                      <a16:colId xmlns:a16="http://schemas.microsoft.com/office/drawing/2014/main" val="700038653"/>
                    </a:ext>
                  </a:extLst>
                </a:gridCol>
                <a:gridCol w="835391">
                  <a:extLst>
                    <a:ext uri="{9D8B030D-6E8A-4147-A177-3AD203B41FA5}">
                      <a16:colId xmlns:a16="http://schemas.microsoft.com/office/drawing/2014/main" val="499808357"/>
                    </a:ext>
                  </a:extLst>
                </a:gridCol>
                <a:gridCol w="1708384">
                  <a:extLst>
                    <a:ext uri="{9D8B030D-6E8A-4147-A177-3AD203B41FA5}">
                      <a16:colId xmlns:a16="http://schemas.microsoft.com/office/drawing/2014/main" val="447646140"/>
                    </a:ext>
                  </a:extLst>
                </a:gridCol>
                <a:gridCol w="1474793">
                  <a:extLst>
                    <a:ext uri="{9D8B030D-6E8A-4147-A177-3AD203B41FA5}">
                      <a16:colId xmlns:a16="http://schemas.microsoft.com/office/drawing/2014/main" val="657970109"/>
                    </a:ext>
                  </a:extLst>
                </a:gridCol>
              </a:tblGrid>
              <a:tr h="501917">
                <a:tc>
                  <a:txBody>
                    <a:bodyPr/>
                    <a:lstStyle/>
                    <a:p>
                      <a:pPr algn="ctr" latinLnBrk="1">
                        <a:lnSpc>
                          <a:spcPts val="1400"/>
                        </a:lnSpc>
                        <a:spcAft>
                          <a:spcPts val="0"/>
                        </a:spcAft>
                      </a:pPr>
                      <a:r>
                        <a:rPr lang="ja-JP" sz="1100" b="1" spc="55" dirty="0" smtClean="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コース</a:t>
                      </a:r>
                      <a:r>
                        <a:rPr lang="ja-JP" altLang="en-US" sz="1100" b="1" spc="55" dirty="0" smtClean="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区分</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tc>
                  <a:txBody>
                    <a:bodyPr/>
                    <a:lstStyle/>
                    <a:p>
                      <a:pPr marL="0" marR="0" lvl="0" indent="0" algn="ctr" defTabSz="914400" rtl="0" eaLnBrk="1" fontAlgn="auto" latinLnBrk="1" hangingPunct="1">
                        <a:lnSpc>
                          <a:spcPts val="1400"/>
                        </a:lnSpc>
                        <a:spcBef>
                          <a:spcPts val="0"/>
                        </a:spcBef>
                        <a:spcAft>
                          <a:spcPts val="0"/>
                        </a:spcAft>
                        <a:buClrTx/>
                        <a:buSzTx/>
                        <a:buFontTx/>
                        <a:buNone/>
                        <a:tabLst/>
                        <a:defRPr/>
                      </a:pPr>
                      <a:r>
                        <a:rPr lang="ja-JP" altLang="en-US" sz="1100" spc="55" dirty="0" smtClean="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引上げ額</a:t>
                      </a:r>
                      <a:endParaRPr lang="ja-JP" altLang="ja-JP" sz="1100" spc="55" dirty="0" smtClean="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tc>
                  <a:txBody>
                    <a:bodyPr/>
                    <a:lstStyle/>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引き上げる</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労働者数</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tc>
                  <a:txBody>
                    <a:bodyPr/>
                    <a:lstStyle/>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助成</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上限額</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tc>
                  <a:txBody>
                    <a:bodyPr/>
                    <a:lstStyle/>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助成対象事業場</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tc>
                  <a:txBody>
                    <a:bodyPr/>
                    <a:lstStyle/>
                    <a:p>
                      <a:pPr algn="ctr" latinLnBrk="1">
                        <a:lnSpc>
                          <a:spcPts val="1400"/>
                        </a:lnSpc>
                        <a:spcAft>
                          <a:spcPts val="0"/>
                        </a:spcAft>
                      </a:pPr>
                      <a:r>
                        <a:rPr lang="ja-JP" sz="1100" b="1"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助成率</a:t>
                      </a:r>
                      <a:endParaRPr lang="ja-JP" sz="1100" spc="55" dirty="0">
                        <a:solidFill>
                          <a:schemeClr val="bg1"/>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B050"/>
                    </a:solidFill>
                  </a:tcPr>
                </a:tc>
                <a:extLst>
                  <a:ext uri="{0D108BD9-81ED-4DB2-BD59-A6C34878D82A}">
                    <a16:rowId xmlns:a16="http://schemas.microsoft.com/office/drawing/2014/main" val="723463388"/>
                  </a:ext>
                </a:extLst>
              </a:tr>
              <a:tr h="268350">
                <a:tc rowSpan="4">
                  <a:txBody>
                    <a:bodyPr/>
                    <a:lstStyle/>
                    <a:p>
                      <a:pPr algn="ctr" latinLnBrk="1">
                        <a:lnSpc>
                          <a:spcPts val="1400"/>
                        </a:lnSpc>
                        <a:spcAft>
                          <a:spcPts val="0"/>
                        </a:spcAft>
                      </a:pPr>
                      <a:r>
                        <a:rPr lang="en-US" alt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25</a:t>
                      </a:r>
                      <a:r>
                        <a:rPr 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円</a:t>
                      </a:r>
                      <a:r>
                        <a:rPr lang="ja-JP" altLang="en-US"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コース</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4">
                  <a:txBody>
                    <a:bodyPr/>
                    <a:lstStyle/>
                    <a:p>
                      <a:pPr algn="ctr" latinLnBrk="1">
                        <a:lnSpc>
                          <a:spcPts val="1400"/>
                        </a:lnSpc>
                        <a:spcAft>
                          <a:spcPts val="0"/>
                        </a:spcAft>
                      </a:pPr>
                      <a:r>
                        <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円以上</a:t>
                      </a:r>
                      <a:endParaRPr lang="ja-JP" sz="105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２５万円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16">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以下の２つの要件を</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満たす</a:t>
                      </a: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事業場</a:t>
                      </a:r>
                      <a:endPar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1">
                        <a:lnSpc>
                          <a:spcPts val="1400"/>
                        </a:lnSpc>
                        <a:spcAft>
                          <a:spcPts val="0"/>
                        </a:spcAft>
                      </a:pP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・事業場内最低賃金</a:t>
                      </a: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1">
                        <a:lnSpc>
                          <a:spcPts val="1400"/>
                        </a:lnSpc>
                        <a:spcAft>
                          <a:spcPts val="0"/>
                        </a:spcAft>
                      </a:pPr>
                      <a:r>
                        <a:rPr lang="ja-JP" altLang="en-US" sz="1050" spc="55" baseline="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地域</a:t>
                      </a: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別最低賃金</a:t>
                      </a: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の差額</a:t>
                      </a:r>
                      <a:r>
                        <a:rPr lang="ja-JP" alt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が</a:t>
                      </a:r>
                      <a:r>
                        <a:rPr lang="en-US" altLang="ja-JP" sz="1050" spc="55" baseline="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spc="55" baseline="0" dirty="0" smtClean="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50" spc="55" baseline="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1">
                        <a:lnSpc>
                          <a:spcPts val="1400"/>
                        </a:lnSpc>
                        <a:spcAft>
                          <a:spcPts val="0"/>
                        </a:spcAft>
                      </a:pPr>
                      <a:r>
                        <a:rPr lang="ja-JP" altLang="en-US" sz="1050" spc="55" baseline="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30</a:t>
                      </a: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円以内</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・事業場</a:t>
                      </a: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規模</a:t>
                      </a:r>
                      <a:r>
                        <a:rPr 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100</a:t>
                      </a: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人以下</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4">
                  <a:txBody>
                    <a:bodyPr/>
                    <a:lstStyle/>
                    <a:p>
                      <a:pPr algn="ctr" latinLnBrk="1">
                        <a:lnSpc>
                          <a:spcPts val="1400"/>
                        </a:lnSpc>
                        <a:spcAft>
                          <a:spcPts val="0"/>
                        </a:spcAft>
                      </a:pP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事業場内最低賃金</a:t>
                      </a:r>
                      <a:endPar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lang="ja-JP" altLang="en-US"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円未満</a:t>
                      </a: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ctr" latinLnBrk="1">
                        <a:lnSpc>
                          <a:spcPts val="1400"/>
                        </a:lnSpc>
                        <a:spcAft>
                          <a:spcPts val="0"/>
                        </a:spcAft>
                      </a:pP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４</a:t>
                      </a:r>
                      <a:r>
                        <a:rPr lang="ja-JP" sz="1100" b="1"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1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生産性要件</a:t>
                      </a:r>
                      <a:r>
                        <a:rPr lang="ja-JP" sz="8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を満たした</a:t>
                      </a:r>
                      <a:r>
                        <a:rPr 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a:t>
                      </a:r>
                      <a:r>
                        <a:rPr lang="ja-JP" altLang="en-US"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endParaRPr lang="en-US" alt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９</a:t>
                      </a:r>
                      <a:r>
                        <a:rPr lang="ja-JP" sz="1100" b="1"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１０</a:t>
                      </a:r>
                      <a:endParaRPr lang="ja-JP" sz="11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extLst>
                  <a:ext uri="{0D108BD9-81ED-4DB2-BD59-A6C34878D82A}">
                    <a16:rowId xmlns:a16="http://schemas.microsoft.com/office/drawing/2014/main" val="3669697849"/>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２～３人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29654397"/>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４～６人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６０万円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18162769"/>
                  </a:ext>
                </a:extLst>
              </a:tr>
              <a:tr h="269455">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７人以上</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８０万円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98918732"/>
                  </a:ext>
                </a:extLst>
              </a:tr>
              <a:tr h="269455">
                <a:tc rowSpan="4">
                  <a:txBody>
                    <a:bodyPr/>
                    <a:lstStyle/>
                    <a:p>
                      <a:pPr algn="ctr" latinLnBrk="1">
                        <a:lnSpc>
                          <a:spcPts val="1400"/>
                        </a:lnSpc>
                        <a:spcAft>
                          <a:spcPts val="0"/>
                        </a:spcAft>
                      </a:pPr>
                      <a:r>
                        <a:rPr lang="en-US" alt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30</a:t>
                      </a:r>
                      <a:r>
                        <a:rPr 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円</a:t>
                      </a:r>
                      <a:r>
                        <a:rPr lang="ja-JP" altLang="en-US"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コース</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4">
                  <a:txBody>
                    <a:bodyPr/>
                    <a:lstStyle/>
                    <a:p>
                      <a:pPr algn="ctr" latinLnBrk="1">
                        <a:lnSpc>
                          <a:spcPts val="1400"/>
                        </a:lnSpc>
                        <a:spcAft>
                          <a:spcPts val="0"/>
                        </a:spcAft>
                      </a:pPr>
                      <a:r>
                        <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円以上</a:t>
                      </a:r>
                      <a:endParaRPr lang="ja-JP" sz="105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１人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３０万円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rowSpan="12">
                  <a:txBody>
                    <a:bodyPr/>
                    <a:lstStyle/>
                    <a:p>
                      <a:pPr algn="ctr" latinLnBrk="1">
                        <a:lnSpc>
                          <a:spcPts val="1400"/>
                        </a:lnSpc>
                        <a:spcAft>
                          <a:spcPts val="0"/>
                        </a:spcAft>
                      </a:pP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事業場内最低賃金</a:t>
                      </a:r>
                      <a:endPar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lang="ja-JP" altLang="en-US"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円未満</a:t>
                      </a:r>
                      <a:r>
                        <a:rPr lang="en-US" altLang="ja-JP" sz="1100" b="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ctr" latinLnBrk="1">
                        <a:lnSpc>
                          <a:spcPts val="1400"/>
                        </a:lnSpc>
                        <a:spcAft>
                          <a:spcPts val="0"/>
                        </a:spcAft>
                      </a:pPr>
                      <a:r>
                        <a:rPr lang="ja-JP" alt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４／５</a:t>
                      </a:r>
                      <a:endParaRPr lang="ja-JP"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alt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生産性要件を満たした場合</a:t>
                      </a:r>
                      <a:r>
                        <a:rPr lang="ja-JP" altLang="en-US"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endParaRPr lang="en-US" alt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alt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９／１０</a:t>
                      </a:r>
                      <a:endParaRPr lang="en-US" alt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endParaRPr lang="en-US" alt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en-US"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事業場内最低賃金</a:t>
                      </a:r>
                      <a:endParaRPr lang="en-US"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en-US"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lang="ja-JP" altLang="en-US"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円以上</a:t>
                      </a:r>
                      <a:r>
                        <a:rPr lang="en-US"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ja-JP" sz="1100" b="1"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／４</a:t>
                      </a:r>
                      <a:endParaRPr lang="ja-JP" sz="11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生産性要件</a:t>
                      </a:r>
                      <a:r>
                        <a:rPr lang="ja-JP" sz="8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を満たした</a:t>
                      </a:r>
                      <a:r>
                        <a:rPr 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場合は</a:t>
                      </a:r>
                      <a:endParaRPr lang="en-US" altLang="ja-JP" sz="800"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1">
                        <a:lnSpc>
                          <a:spcPts val="1400"/>
                        </a:lnSpc>
                        <a:spcAft>
                          <a:spcPts val="0"/>
                        </a:spcAft>
                      </a:pP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４</a:t>
                      </a:r>
                      <a:r>
                        <a:rPr lang="ja-JP" sz="1100" b="1"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100" b="1" spc="55"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1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extLst>
                  <a:ext uri="{0D108BD9-81ED-4DB2-BD59-A6C34878D82A}">
                    <a16:rowId xmlns:a16="http://schemas.microsoft.com/office/drawing/2014/main" val="2885172236"/>
                  </a:ext>
                </a:extLst>
              </a:tr>
              <a:tr h="269455">
                <a:tc vMerge="1">
                  <a:txBody>
                    <a:bodyPr/>
                    <a:lstStyle/>
                    <a:p>
                      <a:pPr algn="ctr" latinLnBrk="1">
                        <a:lnSpc>
                          <a:spcPts val="1400"/>
                        </a:lnSpc>
                        <a:spcAft>
                          <a:spcPts val="0"/>
                        </a:spcAft>
                      </a:pPr>
                      <a:endParaRPr lang="ja-JP" sz="1200" spc="55">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２～３人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５０万円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pPr algn="ctr" latinLnBrk="1">
                        <a:lnSpc>
                          <a:spcPts val="1400"/>
                        </a:lnSpc>
                        <a:spcAft>
                          <a:spcPts val="0"/>
                        </a:spcAft>
                      </a:pPr>
                      <a:endParaRPr lang="ja-JP" sz="1100" spc="55"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extLst>
                  <a:ext uri="{0D108BD9-81ED-4DB2-BD59-A6C34878D82A}">
                    <a16:rowId xmlns:a16="http://schemas.microsoft.com/office/drawing/2014/main" val="431152759"/>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４～６人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７０万円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28724543"/>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７人以上</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１００万円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02615053"/>
                  </a:ext>
                </a:extLst>
              </a:tr>
              <a:tr h="268350">
                <a:tc rowSpan="4">
                  <a:txBody>
                    <a:bodyPr/>
                    <a:lstStyle/>
                    <a:p>
                      <a:pPr algn="ctr" latinLnBrk="1">
                        <a:lnSpc>
                          <a:spcPts val="1400"/>
                        </a:lnSpc>
                        <a:spcAft>
                          <a:spcPts val="0"/>
                        </a:spcAft>
                      </a:pPr>
                      <a:r>
                        <a:rPr lang="en-US" alt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60</a:t>
                      </a:r>
                      <a:r>
                        <a:rPr 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円</a:t>
                      </a:r>
                      <a:r>
                        <a:rPr lang="ja-JP" altLang="en-US"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コース</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4">
                  <a:txBody>
                    <a:bodyPr/>
                    <a:lstStyle/>
                    <a:p>
                      <a:pPr algn="ctr" latinLnBrk="1">
                        <a:lnSpc>
                          <a:spcPts val="1400"/>
                        </a:lnSpc>
                        <a:spcAft>
                          <a:spcPts val="0"/>
                        </a:spcAft>
                      </a:pPr>
                      <a:r>
                        <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60</a:t>
                      </a:r>
                      <a:r>
                        <a:rPr lang="ja-JP" alt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円以上</a:t>
                      </a:r>
                      <a:endParaRPr lang="ja-JP" sz="105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６０万円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60276714"/>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２～３人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９０万円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49140869"/>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４～６人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１５０万円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36386563"/>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７人以上</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２３０万円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260999"/>
                  </a:ext>
                </a:extLst>
              </a:tr>
              <a:tr h="268350">
                <a:tc rowSpan="4">
                  <a:txBody>
                    <a:bodyPr/>
                    <a:lstStyle/>
                    <a:p>
                      <a:pPr algn="ctr" latinLnBrk="1">
                        <a:lnSpc>
                          <a:spcPts val="1400"/>
                        </a:lnSpc>
                        <a:spcAft>
                          <a:spcPts val="0"/>
                        </a:spcAft>
                      </a:pPr>
                      <a:r>
                        <a:rPr lang="en-US" alt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90</a:t>
                      </a:r>
                      <a:r>
                        <a:rPr lang="ja-JP"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円</a:t>
                      </a:r>
                      <a:r>
                        <a:rPr lang="ja-JP" altLang="en-US" sz="1200" b="1" spc="55" dirty="0" smtClean="0">
                          <a:effectLst/>
                          <a:latin typeface="Meiryo UI" panose="020B0604030504040204" pitchFamily="50" charset="-128"/>
                          <a:ea typeface="Meiryo UI" panose="020B0604030504040204" pitchFamily="50" charset="-128"/>
                          <a:cs typeface="Times New Roman" panose="02020603050405020304" pitchFamily="18" charset="0"/>
                        </a:rPr>
                        <a:t>コース</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rowSpan="4">
                  <a:txBody>
                    <a:bodyPr/>
                    <a:lstStyle/>
                    <a:p>
                      <a:pPr algn="ctr" latinLnBrk="1">
                        <a:lnSpc>
                          <a:spcPts val="1400"/>
                        </a:lnSpc>
                        <a:spcAft>
                          <a:spcPts val="0"/>
                        </a:spcAft>
                      </a:pPr>
                      <a:r>
                        <a:rPr lang="en-US" altLang="ja-JP" sz="1050" spc="55" dirty="0" smtClean="0">
                          <a:effectLst/>
                          <a:latin typeface="Meiryo UI" panose="020B0604030504040204" pitchFamily="50" charset="-128"/>
                          <a:ea typeface="Meiryo UI" panose="020B0604030504040204" pitchFamily="50" charset="-128"/>
                          <a:cs typeface="Times New Roman" panose="02020603050405020304" pitchFamily="18" charset="0"/>
                        </a:rPr>
                        <a:t>90</a:t>
                      </a:r>
                      <a:r>
                        <a:rPr lang="ja-JP" altLang="en-US" sz="1050" spc="55" dirty="0" smtClean="0">
                          <a:effectLst/>
                          <a:latin typeface="Meiryo UI" panose="020B0604030504040204" pitchFamily="50" charset="-128"/>
                          <a:ea typeface="Meiryo UI" panose="020B0604030504040204" pitchFamily="50" charset="-128"/>
                          <a:cs typeface="Times New Roman" panose="02020603050405020304" pitchFamily="18" charset="0"/>
                        </a:rPr>
                        <a:t>円以上</a:t>
                      </a:r>
                      <a:endParaRPr lang="ja-JP" sz="105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９０万円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8289230"/>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２～３人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１５０万円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88167552"/>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４～６人</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２７０万円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3408106"/>
                  </a:ext>
                </a:extLst>
              </a:tr>
              <a:tr h="268350">
                <a:tc vMerge="1">
                  <a:txBody>
                    <a:bodyPr/>
                    <a:lstStyle/>
                    <a:p>
                      <a:endParaRPr kumimoji="1" lang="ja-JP" altLang="en-US"/>
                    </a:p>
                  </a:txBody>
                  <a:tcPr/>
                </a:tc>
                <a:tc vMerge="1">
                  <a:txBody>
                    <a:bodyPr/>
                    <a:lstStyle/>
                    <a:p>
                      <a:endParaRPr kumimoji="1" lang="ja-JP" altLang="en-US"/>
                    </a:p>
                  </a:txBody>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７人以上</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a:txBody>
                    <a:bodyPr/>
                    <a:lstStyle/>
                    <a:p>
                      <a:pPr algn="ctr" latinLnBrk="1">
                        <a:lnSpc>
                          <a:spcPts val="1400"/>
                        </a:lnSpc>
                        <a:spcAft>
                          <a:spcPts val="0"/>
                        </a:spcAft>
                      </a:pPr>
                      <a:r>
                        <a:rPr lang="ja-JP" sz="1050" spc="55" dirty="0">
                          <a:effectLst/>
                          <a:latin typeface="Meiryo UI" panose="020B0604030504040204" pitchFamily="50" charset="-128"/>
                          <a:ea typeface="Meiryo UI" panose="020B0604030504040204" pitchFamily="50" charset="-128"/>
                          <a:cs typeface="Times New Roman" panose="02020603050405020304" pitchFamily="18" charset="0"/>
                        </a:rPr>
                        <a:t>４５０万円</a:t>
                      </a:r>
                      <a:endParaRPr lang="ja-JP" sz="1200" spc="5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EF6F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10756303"/>
                  </a:ext>
                </a:extLst>
              </a:tr>
            </a:tbl>
          </a:graphicData>
        </a:graphic>
      </p:graphicFrame>
      <p:sp>
        <p:nvSpPr>
          <p:cNvPr id="20" name="テキスト ボックス 19"/>
          <p:cNvSpPr txBox="1"/>
          <p:nvPr/>
        </p:nvSpPr>
        <p:spPr>
          <a:xfrm>
            <a:off x="332656" y="9489504"/>
            <a:ext cx="6701725" cy="323165"/>
          </a:xfrm>
          <a:prstGeom prst="rect">
            <a:avLst/>
          </a:prstGeom>
          <a:noFill/>
        </p:spPr>
        <p:txBody>
          <a:bodyPr wrap="square" rtlCol="0">
            <a:spAutoFit/>
          </a:bodyPr>
          <a:lstStyle/>
          <a:p>
            <a:pPr>
              <a:lnSpc>
                <a:spcPts val="1800"/>
              </a:lnSpc>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○助成金受給の流れや申請先等については裏面をご覧ください</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253715" y="6377726"/>
            <a:ext cx="591840" cy="33855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221536" y="4736976"/>
            <a:ext cx="591840" cy="33855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238968" y="7415465"/>
            <a:ext cx="591840" cy="33855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6253715" y="5980650"/>
            <a:ext cx="591840" cy="33855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楕円 22"/>
          <p:cNvSpPr/>
          <p:nvPr/>
        </p:nvSpPr>
        <p:spPr>
          <a:xfrm>
            <a:off x="3747157" y="2596482"/>
            <a:ext cx="180000" cy="180000"/>
          </a:xfrm>
          <a:prstGeom prst="ellipse">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4" name="楕円 23"/>
          <p:cNvSpPr/>
          <p:nvPr/>
        </p:nvSpPr>
        <p:spPr>
          <a:xfrm>
            <a:off x="3813189" y="2627984"/>
            <a:ext cx="72000" cy="7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flipH="1">
            <a:off x="3797997" y="2693037"/>
            <a:ext cx="28800" cy="3240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225955" y="4398422"/>
            <a:ext cx="591840" cy="33855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937326" y="68620"/>
            <a:ext cx="834062" cy="416156"/>
          </a:xfrm>
          <a:prstGeom prst="rect">
            <a:avLst/>
          </a:prstGeom>
        </p:spPr>
      </p:pic>
    </p:spTree>
    <p:extLst>
      <p:ext uri="{BB962C8B-B14F-4D97-AF65-F5344CB8AC3E}">
        <p14:creationId xmlns:p14="http://schemas.microsoft.com/office/powerpoint/2010/main" val="393934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42"/>
          <p:cNvSpPr txBox="1">
            <a:spLocks noChangeArrowheads="1"/>
          </p:cNvSpPr>
          <p:nvPr/>
        </p:nvSpPr>
        <p:spPr bwMode="auto">
          <a:xfrm>
            <a:off x="3028169" y="9450145"/>
            <a:ext cx="2005141" cy="404349"/>
          </a:xfrm>
          <a:prstGeom prst="rect">
            <a:avLst/>
          </a:prstGeom>
          <a:noFill/>
          <a:ln w="9525">
            <a:noFill/>
            <a:miter lim="800000"/>
            <a:headEnd/>
            <a:tailEnd/>
          </a:ln>
        </p:spPr>
        <p:txBody>
          <a:bodyPr wrap="square" lIns="37652" tIns="47819" rIns="37652" bIns="47819">
            <a:spAutoFit/>
          </a:bodyPr>
          <a:lstStyle/>
          <a:p>
            <a:pPr fontAlgn="auto">
              <a:spcBef>
                <a:spcPts val="0"/>
              </a:spcBef>
              <a:spcAft>
                <a:spcPts val="0"/>
              </a:spcAft>
              <a:defRPr/>
            </a:pPr>
            <a:r>
              <a:rPr lang="ja-JP" altLang="en-US" sz="2000" spc="-21" dirty="0">
                <a:latin typeface="HG丸ｺﾞｼｯｸM-PRO" panose="020F0600000000000000" pitchFamily="50" charset="-128"/>
                <a:ea typeface="HG丸ｺﾞｼｯｸM-PRO" panose="020F0600000000000000" pitchFamily="50" charset="-128"/>
                <a:cs typeface="メイリオ" panose="020B0604030504040204" pitchFamily="50" charset="-128"/>
              </a:rPr>
              <a:t>厚生</a:t>
            </a:r>
            <a:r>
              <a:rPr lang="ja-JP" altLang="en-US" sz="2000" spc="-2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労働省</a:t>
            </a:r>
            <a:endParaRPr lang="ja-JP" altLang="en-US" sz="2000" spc="-21"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9" name="図 28"/>
          <p:cNvPicPr>
            <a:picLocks noChangeAspect="1" noChangeArrowheads="1"/>
          </p:cNvPicPr>
          <p:nvPr/>
        </p:nvPicPr>
        <p:blipFill>
          <a:blip r:embed="rId2" cstate="print"/>
          <a:srcRect/>
          <a:stretch>
            <a:fillRect/>
          </a:stretch>
        </p:blipFill>
        <p:spPr bwMode="auto">
          <a:xfrm>
            <a:off x="2668129" y="9465473"/>
            <a:ext cx="360040" cy="405046"/>
          </a:xfrm>
          <a:prstGeom prst="rect">
            <a:avLst/>
          </a:prstGeom>
          <a:noFill/>
          <a:ln w="9525">
            <a:noFill/>
            <a:miter lim="800000"/>
            <a:headEnd/>
            <a:tailEnd/>
          </a:ln>
        </p:spPr>
      </p:pic>
      <p:sp>
        <p:nvSpPr>
          <p:cNvPr id="25" name="角丸四角形 24"/>
          <p:cNvSpPr/>
          <p:nvPr/>
        </p:nvSpPr>
        <p:spPr>
          <a:xfrm>
            <a:off x="143999" y="1541042"/>
            <a:ext cx="6624000" cy="675654"/>
          </a:xfrm>
          <a:prstGeom prst="roundRect">
            <a:avLst>
              <a:gd name="adj" fmla="val 1593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258270" y="1352632"/>
            <a:ext cx="1844843" cy="288000"/>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400" dirty="0" smtClean="0">
                <a:solidFill>
                  <a:srgbClr val="00B050"/>
                </a:solidFill>
                <a:latin typeface="HGP創英角ﾎﾟｯﾌﾟ体" panose="040B0A00000000000000" pitchFamily="50" charset="-128"/>
                <a:ea typeface="HGP創英角ﾎﾟｯﾌﾟ体" panose="040B0A00000000000000" pitchFamily="50" charset="-128"/>
              </a:rPr>
              <a:t>ご留意頂きたい</a:t>
            </a:r>
            <a:r>
              <a:rPr lang="ja-JP" altLang="en-US" sz="1400" dirty="0">
                <a:solidFill>
                  <a:srgbClr val="00B050"/>
                </a:solidFill>
                <a:latin typeface="HGP創英角ﾎﾟｯﾌﾟ体" panose="040B0A00000000000000" pitchFamily="50" charset="-128"/>
                <a:ea typeface="HGP創英角ﾎﾟｯﾌﾟ体" panose="040B0A00000000000000" pitchFamily="50" charset="-128"/>
              </a:rPr>
              <a:t>事項</a:t>
            </a:r>
          </a:p>
        </p:txBody>
      </p:sp>
      <p:sp>
        <p:nvSpPr>
          <p:cNvPr id="27" name="テキスト ボックス 26"/>
          <p:cNvSpPr txBox="1"/>
          <p:nvPr/>
        </p:nvSpPr>
        <p:spPr>
          <a:xfrm>
            <a:off x="188640" y="3512840"/>
            <a:ext cx="6713305" cy="502702"/>
          </a:xfrm>
          <a:prstGeom prst="rect">
            <a:avLst/>
          </a:prstGeom>
          <a:noFill/>
        </p:spPr>
        <p:txBody>
          <a:bodyPr wrap="square" rtlCol="0">
            <a:spAutoFit/>
          </a:bodyPr>
          <a:lstStyle/>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助成金の</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申請窓口は、都道府県労働局</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事業場がある地域の労働局にお問い合わせください。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担当部署</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労働局雇用環境・均等部（室）</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44000" y="3368824"/>
            <a:ext cx="6624000" cy="625842"/>
          </a:xfrm>
          <a:prstGeom prst="roundRect">
            <a:avLst>
              <a:gd name="adj" fmla="val 240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80086" y="3261491"/>
            <a:ext cx="918959" cy="288000"/>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400" dirty="0">
                <a:solidFill>
                  <a:srgbClr val="00B050"/>
                </a:solidFill>
                <a:latin typeface="HGP創英角ﾎﾟｯﾌﾟ体" panose="040B0A00000000000000" pitchFamily="50" charset="-128"/>
                <a:ea typeface="HGP創英角ﾎﾟｯﾌﾟ体" panose="040B0A00000000000000" pitchFamily="50" charset="-128"/>
              </a:rPr>
              <a:t>申請先</a:t>
            </a:r>
          </a:p>
        </p:txBody>
      </p:sp>
      <p:sp>
        <p:nvSpPr>
          <p:cNvPr id="32" name="テキスト ボックス 31"/>
          <p:cNvSpPr txBox="1"/>
          <p:nvPr/>
        </p:nvSpPr>
        <p:spPr>
          <a:xfrm>
            <a:off x="188640" y="2576736"/>
            <a:ext cx="6497092" cy="553998"/>
          </a:xfrm>
          <a:prstGeom prst="rect">
            <a:avLst/>
          </a:prstGeom>
          <a:noFill/>
        </p:spPr>
        <p:txBody>
          <a:bodyPr wrap="square" rtlCol="0">
            <a:spAutoFit/>
          </a:bodyPr>
          <a:lstStyle/>
          <a:p>
            <a:pPr>
              <a:lnSpc>
                <a:spcPts val="18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全国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都道府県</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にある</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「働き方改革推進支援センター」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お気軽に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お問い合わせください。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「働き方改革推進支援センター</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」の所在地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及び電話番号</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、インターネットでご確認ください。</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144000" y="2432720"/>
            <a:ext cx="6624000" cy="701188"/>
          </a:xfrm>
          <a:prstGeom prst="roundRect">
            <a:avLst>
              <a:gd name="adj" fmla="val 1855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80086" y="2311603"/>
            <a:ext cx="1491571" cy="288000"/>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400" dirty="0">
                <a:solidFill>
                  <a:srgbClr val="00B050"/>
                </a:solidFill>
                <a:latin typeface="HGP創英角ﾎﾟｯﾌﾟ体" panose="040B0A00000000000000" pitchFamily="50" charset="-128"/>
                <a:ea typeface="HGP創英角ﾎﾟｯﾌﾟ体" panose="040B0A00000000000000" pitchFamily="50" charset="-128"/>
              </a:rPr>
              <a:t>お問い合わせ先</a:t>
            </a:r>
          </a:p>
        </p:txBody>
      </p:sp>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125" y="2504728"/>
            <a:ext cx="578371" cy="57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35"/>
          <p:cNvSpPr txBox="1"/>
          <p:nvPr/>
        </p:nvSpPr>
        <p:spPr>
          <a:xfrm>
            <a:off x="5800067" y="9624035"/>
            <a:ext cx="1085317" cy="297517"/>
          </a:xfrm>
          <a:prstGeom prst="rect">
            <a:avLst/>
          </a:prstGeom>
          <a:noFill/>
        </p:spPr>
        <p:txBody>
          <a:bodyPr wrap="square" rtlCol="0">
            <a:spAutoFit/>
          </a:bodyPr>
          <a:lstStyle/>
          <a:p>
            <a:pPr>
              <a:lnSpc>
                <a:spcPts val="1600"/>
              </a:lnSpc>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216008" y="444413"/>
            <a:ext cx="2246287" cy="68842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交付申請書・事業実施計画などを、最寄りの都道府県労働局に提出</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右矢印 8"/>
          <p:cNvSpPr/>
          <p:nvPr/>
        </p:nvSpPr>
        <p:spPr>
          <a:xfrm>
            <a:off x="2546793" y="516421"/>
            <a:ext cx="281287" cy="533965"/>
          </a:xfrm>
          <a:prstGeom prst="rightArrow">
            <a:avLst/>
          </a:prstGeom>
          <a:solidFill>
            <a:schemeClr val="accent6">
              <a:lumMod val="20000"/>
              <a:lumOff val="80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800" dirty="0" smtClean="0">
                <a:solidFill>
                  <a:schemeClr val="tx1"/>
                </a:solidFill>
              </a:rPr>
              <a:t>審査</a:t>
            </a:r>
            <a:endParaRPr kumimoji="1" lang="ja-JP" altLang="en-US" sz="800" dirty="0">
              <a:solidFill>
                <a:schemeClr val="tx1"/>
              </a:solidFill>
            </a:endParaRPr>
          </a:p>
        </p:txBody>
      </p:sp>
      <p:sp>
        <p:nvSpPr>
          <p:cNvPr id="39" name="角丸四角形 38"/>
          <p:cNvSpPr/>
          <p:nvPr/>
        </p:nvSpPr>
        <p:spPr>
          <a:xfrm>
            <a:off x="2880304" y="444413"/>
            <a:ext cx="1184880" cy="68842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交付決定後、</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提出した計画に沿って事業実施</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4498539" y="444413"/>
            <a:ext cx="1184880" cy="68842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労働局に</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事業実施結果を報告</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6118356" y="444413"/>
            <a:ext cx="578372" cy="703641"/>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支給</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143999" y="216420"/>
            <a:ext cx="6624000" cy="1008112"/>
          </a:xfrm>
          <a:prstGeom prst="roundRect">
            <a:avLst>
              <a:gd name="adj" fmla="val 1593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角丸四角形 36"/>
          <p:cNvSpPr/>
          <p:nvPr/>
        </p:nvSpPr>
        <p:spPr>
          <a:xfrm>
            <a:off x="280086" y="56456"/>
            <a:ext cx="2028334" cy="288000"/>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400" dirty="0" smtClean="0">
                <a:solidFill>
                  <a:srgbClr val="00B050"/>
                </a:solidFill>
                <a:latin typeface="HGP創英角ﾎﾟｯﾌﾟ体" panose="040B0A00000000000000" pitchFamily="50" charset="-128"/>
                <a:ea typeface="HGP創英角ﾎﾟｯﾌﾟ体" panose="040B0A00000000000000" pitchFamily="50" charset="-128"/>
              </a:rPr>
              <a:t>助成金支給までの流れ</a:t>
            </a:r>
            <a:endParaRPr lang="ja-JP" altLang="en-US" sz="1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42" name="右矢印 41"/>
          <p:cNvSpPr/>
          <p:nvPr/>
        </p:nvSpPr>
        <p:spPr>
          <a:xfrm>
            <a:off x="5760244" y="516421"/>
            <a:ext cx="281287" cy="533965"/>
          </a:xfrm>
          <a:prstGeom prst="rightArrow">
            <a:avLst/>
          </a:prstGeom>
          <a:solidFill>
            <a:schemeClr val="accent6">
              <a:lumMod val="20000"/>
              <a:lumOff val="80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800" dirty="0" smtClean="0">
                <a:solidFill>
                  <a:schemeClr val="tx1"/>
                </a:solidFill>
              </a:rPr>
              <a:t>審査</a:t>
            </a:r>
            <a:endParaRPr kumimoji="1" lang="ja-JP" altLang="en-US" sz="800" dirty="0">
              <a:solidFill>
                <a:schemeClr val="tx1"/>
              </a:solidFill>
            </a:endParaRPr>
          </a:p>
        </p:txBody>
      </p:sp>
      <p:sp>
        <p:nvSpPr>
          <p:cNvPr id="51" name="右矢印 50"/>
          <p:cNvSpPr/>
          <p:nvPr/>
        </p:nvSpPr>
        <p:spPr>
          <a:xfrm>
            <a:off x="4155825" y="516421"/>
            <a:ext cx="281287" cy="533965"/>
          </a:xfrm>
          <a:prstGeom prst="rightArrow">
            <a:avLst/>
          </a:prstGeom>
          <a:solidFill>
            <a:schemeClr val="accent6">
              <a:lumMod val="20000"/>
              <a:lumOff val="80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800" dirty="0">
              <a:solidFill>
                <a:schemeClr val="tx1"/>
              </a:solidFill>
            </a:endParaRPr>
          </a:p>
        </p:txBody>
      </p:sp>
      <p:sp>
        <p:nvSpPr>
          <p:cNvPr id="40" name="テキスト ボックス 39"/>
          <p:cNvSpPr txBox="1"/>
          <p:nvPr/>
        </p:nvSpPr>
        <p:spPr>
          <a:xfrm>
            <a:off x="188640" y="1662698"/>
            <a:ext cx="6624736"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85725" indent="-85725">
              <a:lnSpc>
                <a:spcPts val="18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過年度に業務改善助成金を活用した事業場も、</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助成対象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予算の範囲内で交付するため、申請期間内に募集を終了する場合があります。</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151653" y="4304929"/>
            <a:ext cx="6624000" cy="1014904"/>
          </a:xfrm>
          <a:prstGeom prst="roundRect">
            <a:avLst>
              <a:gd name="adj" fmla="val 1855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280086" y="4137764"/>
            <a:ext cx="2424108" cy="317291"/>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400" dirty="0" smtClean="0">
                <a:solidFill>
                  <a:srgbClr val="00B050"/>
                </a:solidFill>
                <a:latin typeface="HGP創英角ﾎﾟｯﾌﾟ体" panose="040B0A00000000000000" pitchFamily="50" charset="-128"/>
                <a:ea typeface="HGP創英角ﾎﾟｯﾌﾟ体" panose="040B0A00000000000000" pitchFamily="50" charset="-128"/>
              </a:rPr>
              <a:t>働き方改革推進支援資金</a:t>
            </a:r>
            <a:endParaRPr lang="ja-JP" altLang="en-US" sz="1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49" name="テキスト ボックス 48"/>
          <p:cNvSpPr txBox="1"/>
          <p:nvPr/>
        </p:nvSpPr>
        <p:spPr>
          <a:xfrm>
            <a:off x="188641" y="4448944"/>
            <a:ext cx="6508088" cy="913070"/>
          </a:xfrm>
          <a:prstGeom prst="rect">
            <a:avLst/>
          </a:prstGeom>
          <a:noFill/>
        </p:spPr>
        <p:txBody>
          <a:bodyPr wrap="square" rtlCol="0">
            <a:spAutoFit/>
          </a:bodyPr>
          <a:lstStyle/>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日本政策金融公庫では、事業場内最低賃金の引上げに取り組む者に対して、設備資金や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運転資金の融資を行っています</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詳しくは、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事業場がある都道府県の日本政策金融公庫の窓口にお問い合わせください。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担当部署</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各都道府県日本政策金融公庫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 y="5327991"/>
            <a:ext cx="6858000" cy="395125"/>
          </a:xfrm>
          <a:prstGeom prst="roundRect">
            <a:avLst>
              <a:gd name="adj" fmla="val 293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000" dirty="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kumimoji="1" lang="ja-JP" altLang="en-US" sz="2000" dirty="0" smtClean="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rPr>
              <a:t>業務改善助成金の活用事例・～</a:t>
            </a:r>
            <a:endParaRPr kumimoji="1" lang="ja-JP" altLang="en-US" sz="2000" dirty="0">
              <a:solidFill>
                <a:srgbClr val="00B050"/>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pic>
        <p:nvPicPr>
          <p:cNvPr id="6" name="図 5"/>
          <p:cNvPicPr>
            <a:picLocks noChangeAspect="1"/>
          </p:cNvPicPr>
          <p:nvPr/>
        </p:nvPicPr>
        <p:blipFill>
          <a:blip r:embed="rId4"/>
          <a:stretch>
            <a:fillRect/>
          </a:stretch>
        </p:blipFill>
        <p:spPr>
          <a:xfrm>
            <a:off x="5901952" y="4430051"/>
            <a:ext cx="623391" cy="623391"/>
          </a:xfrm>
          <a:prstGeom prst="rect">
            <a:avLst/>
          </a:prstGeom>
        </p:spPr>
      </p:pic>
      <p:pic>
        <p:nvPicPr>
          <p:cNvPr id="2" name="図 1"/>
          <p:cNvPicPr>
            <a:picLocks noChangeAspect="1"/>
          </p:cNvPicPr>
          <p:nvPr/>
        </p:nvPicPr>
        <p:blipFill>
          <a:blip r:embed="rId5"/>
          <a:stretch>
            <a:fillRect/>
          </a:stretch>
        </p:blipFill>
        <p:spPr>
          <a:xfrm>
            <a:off x="332656" y="5737421"/>
            <a:ext cx="2936783" cy="3706994"/>
          </a:xfrm>
          <a:prstGeom prst="rect">
            <a:avLst/>
          </a:prstGeom>
        </p:spPr>
      </p:pic>
      <p:pic>
        <p:nvPicPr>
          <p:cNvPr id="5" name="図 4"/>
          <p:cNvPicPr>
            <a:picLocks noChangeAspect="1"/>
          </p:cNvPicPr>
          <p:nvPr/>
        </p:nvPicPr>
        <p:blipFill>
          <a:blip r:embed="rId6"/>
          <a:stretch>
            <a:fillRect/>
          </a:stretch>
        </p:blipFill>
        <p:spPr>
          <a:xfrm>
            <a:off x="3588436" y="5728959"/>
            <a:ext cx="2936907" cy="3705161"/>
          </a:xfrm>
          <a:prstGeom prst="rect">
            <a:avLst/>
          </a:prstGeom>
        </p:spPr>
      </p:pic>
    </p:spTree>
    <p:extLst>
      <p:ext uri="{BB962C8B-B14F-4D97-AF65-F5344CB8AC3E}">
        <p14:creationId xmlns:p14="http://schemas.microsoft.com/office/powerpoint/2010/main" val="16695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5654</TotalTime>
  <Words>913</Words>
  <Application>Microsoft Office PowerPoint</Application>
  <PresentationFormat>A4 210 x 297 mm</PresentationFormat>
  <Paragraphs>128</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HGP創英角ﾎﾟｯﾌﾟ体</vt:lpstr>
      <vt:lpstr>HG丸ｺﾞｼｯｸM-PRO</vt:lpstr>
      <vt:lpstr>Meiryo UI</vt:lpstr>
      <vt:lpstr>ＭＳ Ｐゴシック</vt:lpstr>
      <vt:lpstr>メイリオ</vt:lpstr>
      <vt:lpstr>Arial</vt:lpstr>
      <vt:lpstr>Calibri</vt:lpstr>
      <vt:lpstr>Times New Roman</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犬塚 浩司(inuzuka-hiroshi)</cp:lastModifiedBy>
  <cp:revision>413</cp:revision>
  <cp:lastPrinted>2020-03-23T05:29:21Z</cp:lastPrinted>
  <dcterms:created xsi:type="dcterms:W3CDTF">2016-03-25T01:26:56Z</dcterms:created>
  <dcterms:modified xsi:type="dcterms:W3CDTF">2020-09-03T02:11:39Z</dcterms:modified>
</cp:coreProperties>
</file>