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sldIdLst>
    <p:sldId id="256" r:id="rId2"/>
    <p:sldId id="261" r:id="rId3"/>
    <p:sldId id="262" r:id="rId4"/>
    <p:sldId id="260" r:id="rId5"/>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86" userDrawn="1">
          <p15:clr>
            <a:srgbClr val="A4A3A4"/>
          </p15:clr>
        </p15:guide>
        <p15:guide id="2" pos="21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03185"/>
    <a:srgbClr val="DB4D6D"/>
    <a:srgbClr val="FEDFE1"/>
    <a:srgbClr val="EDA5B4"/>
    <a:srgbClr val="E993A5"/>
    <a:srgbClr val="E4788F"/>
    <a:srgbClr val="EB9FAF"/>
    <a:srgbClr val="FFEFF0"/>
    <a:srgbClr val="FFF3F4"/>
    <a:srgbClr val="DFDF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6" autoAdjust="0"/>
    <p:restoredTop sz="94660"/>
  </p:normalViewPr>
  <p:slideViewPr>
    <p:cSldViewPr>
      <p:cViewPr>
        <p:scale>
          <a:sx n="100" d="100"/>
          <a:sy n="100" d="100"/>
        </p:scale>
        <p:origin x="1692" y="72"/>
      </p:cViewPr>
      <p:guideLst>
        <p:guide orient="horz" pos="1986"/>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149825D8-786C-40C8-B06F-041BB959DD09}" type="datetimeFigureOut">
              <a:rPr kumimoji="1" lang="ja-JP" altLang="en-US" smtClean="0"/>
              <a:t>2021/10/8</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6481B54-A756-40E2-82A9-9302B2001F56}" type="slidenum">
              <a:rPr kumimoji="1" lang="ja-JP" altLang="en-US" smtClean="0"/>
              <a:t>‹#›</a:t>
            </a:fld>
            <a:endParaRPr kumimoji="1" lang="ja-JP" altLang="en-US"/>
          </a:p>
        </p:txBody>
      </p:sp>
    </p:spTree>
    <p:extLst>
      <p:ext uri="{BB962C8B-B14F-4D97-AF65-F5344CB8AC3E}">
        <p14:creationId xmlns:p14="http://schemas.microsoft.com/office/powerpoint/2010/main" val="134623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A88A5CC-A7FE-4466-AC7E-91AF19632768}" type="datetime1">
              <a:rPr kumimoji="1" lang="ja-JP" altLang="en-US" smtClean="0"/>
              <a:t>2021/10/8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1EBE33-753F-4669-9FCD-A08867042D79}" type="datetime1">
              <a:rPr kumimoji="1" lang="ja-JP" altLang="en-US" smtClean="0"/>
              <a:t>2021/10/8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8B5DB76-C1CB-47B6-99ED-20F2064D6C09}" type="datetime1">
              <a:rPr kumimoji="1" lang="ja-JP" altLang="en-US" smtClean="0"/>
              <a:t>2021/10/8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2E56D9B-884A-4829-B67F-A135FD5D43D9}" type="datetime1">
              <a:rPr kumimoji="1" lang="ja-JP" altLang="en-US" smtClean="0"/>
              <a:t>2021/10/8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3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87629B6-BB6E-47E9-AE82-84BBD5F7C0EE}" type="datetime1">
              <a:rPr kumimoji="1" lang="ja-JP" altLang="en-US" smtClean="0"/>
              <a:t>2021/10/8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42900" y="2311402"/>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86150" y="2311402"/>
            <a:ext cx="3028950" cy="653750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E50D8B3-44ED-48CB-9F2E-B895F5664DB0}" type="datetime1">
              <a:rPr kumimoji="1" lang="ja-JP" altLang="en-US" smtClean="0"/>
              <a:t>2021/10/8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AD755F1-C221-460A-9ADC-E2332A81BA71}" type="datetime1">
              <a:rPr kumimoji="1" lang="ja-JP" altLang="en-US" smtClean="0"/>
              <a:t>2021/10/8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F235C14-9523-4534-A9F8-3E8DEA3D93A9}" type="datetime1">
              <a:rPr kumimoji="1" lang="ja-JP" altLang="en-US" smtClean="0"/>
              <a:t>2021/10/8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FF933B8-4B45-4F9C-9851-E1CBB9A5F4D7}" type="datetime1">
              <a:rPr kumimoji="1" lang="ja-JP" altLang="en-US" smtClean="0"/>
              <a:t>2021/10/8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8" y="394406"/>
            <a:ext cx="3833813" cy="845449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94FBEBA-AA3B-41FE-93AA-B45AC4B68795}" type="datetime1">
              <a:rPr kumimoji="1" lang="ja-JP" altLang="en-US" smtClean="0"/>
              <a:t>2021/10/8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15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18077D4-E4D1-4492-8BFE-5BC52811EC54}" type="datetime1">
              <a:rPr kumimoji="1" lang="ja-JP" altLang="en-US" smtClean="0"/>
              <a:t>2021/10/8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900">
                <a:solidFill>
                  <a:schemeClr val="tx1">
                    <a:tint val="75000"/>
                  </a:schemeClr>
                </a:solidFill>
              </a:defRPr>
            </a:lvl1pPr>
          </a:lstStyle>
          <a:p>
            <a:fld id="{DCDF6E94-C739-4681-AD67-AFCAB24A0A04}" type="datetime1">
              <a:rPr kumimoji="1" lang="ja-JP" altLang="en-US" smtClean="0"/>
              <a:t>2021/10/8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9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685800" rtl="0" eaLnBrk="1" latinLnBrk="0" hangingPunct="1">
        <a:spcBef>
          <a:spcPct val="0"/>
        </a:spcBef>
        <a:buNone/>
        <a:defRPr kumimoji="1"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kumimoji="1"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kumimoji="1"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kumimoji="1"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kumimoji="1" sz="150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hyperlink" Target="https://ikumen-project.mhlw.go.jp/company/training/" TargetMode="External"/><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https://ikuji-kaigo.com/" TargetMode="External"/><Relationship Id="rId5" Type="http://schemas.openxmlformats.org/officeDocument/2006/relationships/hyperlink" Target="https://ikumen-project.mhlw.go.jp/event/"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17000" y="1152849"/>
            <a:ext cx="6624000" cy="487783"/>
          </a:xfrm>
        </p:spPr>
        <p:txBody>
          <a:bodyPr anchor="ctr" anchorCtr="0">
            <a:noAutofit/>
          </a:bodyPr>
          <a:lstStyle/>
          <a:p>
            <a:pPr algn="l">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男女とも仕事と育児を両立できるように、産後パパ育休制度（出生時育児休業制度、</a:t>
            </a:r>
            <a:r>
              <a:rPr lang="en-US" altLang="ja-JP" sz="1200" dirty="0" smtClean="0">
                <a:solidFill>
                  <a:schemeClr val="tx1"/>
                </a:solidFill>
                <a:latin typeface="メイリオ" panose="020B0604030504040204" pitchFamily="50" charset="-128"/>
                <a:ea typeface="メイリオ" panose="020B0604030504040204" pitchFamily="50" charset="-128"/>
              </a:rPr>
              <a:t>P2</a:t>
            </a:r>
            <a:r>
              <a:rPr lang="ja-JP" altLang="en-US" sz="1200" dirty="0" smtClean="0">
                <a:solidFill>
                  <a:schemeClr val="tx1"/>
                </a:solidFill>
                <a:latin typeface="メイリオ" panose="020B0604030504040204" pitchFamily="50" charset="-128"/>
                <a:ea typeface="メイリオ" panose="020B0604030504040204" pitchFamily="50" charset="-128"/>
              </a:rPr>
              <a:t>参照）の創設や雇用</a:t>
            </a:r>
            <a:r>
              <a:rPr lang="ja-JP" altLang="en-US" sz="1200" dirty="0">
                <a:solidFill>
                  <a:schemeClr val="tx1"/>
                </a:solidFill>
                <a:latin typeface="メイリオ" panose="020B0604030504040204" pitchFamily="50" charset="-128"/>
                <a:ea typeface="メイリオ" panose="020B0604030504040204" pitchFamily="50" charset="-128"/>
              </a:rPr>
              <a:t>環境整備、個別周知・意向確認</a:t>
            </a:r>
            <a:r>
              <a:rPr lang="ja-JP" altLang="en-US" sz="1200" dirty="0" smtClean="0">
                <a:solidFill>
                  <a:schemeClr val="tx1"/>
                </a:solidFill>
                <a:latin typeface="メイリオ" panose="020B0604030504040204" pitchFamily="50" charset="-128"/>
                <a:ea typeface="メイリオ" panose="020B0604030504040204" pitchFamily="50" charset="-128"/>
              </a:rPr>
              <a:t>の措置の義務化などの改正を行いました。</a:t>
            </a:r>
            <a:endParaRPr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3740" y="60564"/>
            <a:ext cx="3370732" cy="276999"/>
          </a:xfrm>
          <a:prstGeom prst="rect">
            <a:avLst/>
          </a:prstGeom>
          <a:noFill/>
        </p:spPr>
        <p:txBody>
          <a:bodyPr wrap="square" rtlCol="0">
            <a:spAutoFit/>
          </a:bodyPr>
          <a:lstStyle/>
          <a:p>
            <a:r>
              <a:rPr kumimoji="1" lang="ja-JP" altLang="en-US" sz="1200" dirty="0" smtClean="0">
                <a:latin typeface="メイリオ" panose="020B0604030504040204" pitchFamily="50" charset="-128"/>
                <a:ea typeface="メイリオ" panose="020B0604030504040204" pitchFamily="50" charset="-128"/>
              </a:rPr>
              <a:t>事業主の皆さまへ（１～４は全企業が対象）</a:t>
            </a:r>
            <a:endParaRPr kumimoji="1" lang="ja-JP" altLang="en-US" sz="1200" dirty="0">
              <a:latin typeface="メイリオ" panose="020B0604030504040204" pitchFamily="50" charset="-128"/>
              <a:ea typeface="メイリオ" panose="020B0604030504040204" pitchFamily="50" charset="-128"/>
            </a:endParaRPr>
          </a:p>
        </p:txBody>
      </p:sp>
      <p:sp>
        <p:nvSpPr>
          <p:cNvPr id="37" name="テキスト ボックス 36"/>
          <p:cNvSpPr txBox="1"/>
          <p:nvPr/>
        </p:nvSpPr>
        <p:spPr>
          <a:xfrm>
            <a:off x="0" y="1964704"/>
            <a:ext cx="6858000" cy="324000"/>
          </a:xfrm>
          <a:prstGeom prst="rect">
            <a:avLst/>
          </a:prstGeom>
          <a:solidFill>
            <a:srgbClr val="103185"/>
          </a:solidFill>
        </p:spPr>
        <p:txBody>
          <a:bodyPr wrap="square" tIns="72000" bIns="36000" rtlCol="0" anchor="ctr" anchorCtr="0">
            <a:noAutofit/>
          </a:bodyPr>
          <a:lstStyle/>
          <a:p>
            <a:r>
              <a:rPr lang="ja-JP" altLang="en-US" sz="1600" b="1" spc="10" dirty="0" smtClean="0">
                <a:solidFill>
                  <a:schemeClr val="bg1"/>
                </a:solidFill>
                <a:latin typeface="メイリオ" panose="020B0604030504040204" pitchFamily="50" charset="-128"/>
                <a:ea typeface="メイリオ" panose="020B0604030504040204" pitchFamily="50" charset="-128"/>
              </a:rPr>
              <a:t>１　雇用</a:t>
            </a:r>
            <a:r>
              <a:rPr lang="ja-JP" altLang="en-US" sz="1600" b="1" spc="10" dirty="0">
                <a:solidFill>
                  <a:schemeClr val="bg1"/>
                </a:solidFill>
                <a:latin typeface="メイリオ" panose="020B0604030504040204" pitchFamily="50" charset="-128"/>
                <a:ea typeface="メイリオ" panose="020B0604030504040204" pitchFamily="50" charset="-128"/>
              </a:rPr>
              <a:t>環境整備、個別の周知・意向確認の</a:t>
            </a:r>
            <a:r>
              <a:rPr lang="ja-JP" altLang="en-US" sz="1600" b="1" spc="10" dirty="0" smtClean="0">
                <a:solidFill>
                  <a:schemeClr val="bg1"/>
                </a:solidFill>
                <a:latin typeface="メイリオ" panose="020B0604030504040204" pitchFamily="50" charset="-128"/>
                <a:ea typeface="メイリオ" panose="020B0604030504040204" pitchFamily="50" charset="-128"/>
              </a:rPr>
              <a:t>措置の義務化</a:t>
            </a:r>
            <a:endParaRPr lang="ja-JP" altLang="en-US" sz="1600" b="1" spc="10" dirty="0">
              <a:solidFill>
                <a:schemeClr val="bg1"/>
              </a:solidFill>
              <a:latin typeface="メイリオ" panose="020B0604030504040204" pitchFamily="50" charset="-128"/>
              <a:ea typeface="メイリオ" panose="020B0604030504040204" pitchFamily="50" charset="-128"/>
            </a:endParaRPr>
          </a:p>
        </p:txBody>
      </p:sp>
      <p:sp>
        <p:nvSpPr>
          <p:cNvPr id="12" name="正方形/長方形 11"/>
          <p:cNvSpPr/>
          <p:nvPr/>
        </p:nvSpPr>
        <p:spPr>
          <a:xfrm>
            <a:off x="297000" y="2622290"/>
            <a:ext cx="6264000" cy="53752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defTabSz="844083">
              <a:lnSpc>
                <a:spcPct val="110000"/>
              </a:lnSpc>
              <a:defRPr/>
            </a:pPr>
            <a:r>
              <a:rPr lang="ja-JP" altLang="en-US" sz="1100" dirty="0" smtClean="0">
                <a:solidFill>
                  <a:schemeClr val="tx1"/>
                </a:solidFill>
                <a:latin typeface="メイリオ" panose="020B0604030504040204" pitchFamily="50" charset="-128"/>
                <a:ea typeface="メイリオ" panose="020B0604030504040204" pitchFamily="50" charset="-128"/>
              </a:rPr>
              <a:t>育児休業と産後パパ育休（</a:t>
            </a:r>
            <a:r>
              <a:rPr lang="en-US" altLang="ja-JP" sz="1100" dirty="0" smtClean="0">
                <a:solidFill>
                  <a:schemeClr val="tx1"/>
                </a:solidFill>
                <a:latin typeface="メイリオ" panose="020B0604030504040204" pitchFamily="50" charset="-128"/>
                <a:ea typeface="メイリオ" panose="020B0604030504040204" pitchFamily="50" charset="-128"/>
              </a:rPr>
              <a:t>P2</a:t>
            </a:r>
            <a:r>
              <a:rPr lang="ja-JP" altLang="en-US" sz="1100" dirty="0" smtClean="0">
                <a:solidFill>
                  <a:schemeClr val="tx1"/>
                </a:solidFill>
                <a:latin typeface="メイリオ" panose="020B0604030504040204" pitchFamily="50" charset="-128"/>
                <a:ea typeface="メイリオ" panose="020B0604030504040204" pitchFamily="50" charset="-128"/>
              </a:rPr>
              <a:t>参照）の申し出が円滑に行われるようにするため、事業主は以下のいずれかの措置を講じなければなりません。</a:t>
            </a:r>
            <a:r>
              <a:rPr lang="en-US" altLang="ja-JP" sz="1000" dirty="0" smtClean="0">
                <a:solidFill>
                  <a:schemeClr val="tx1"/>
                </a:solidFill>
                <a:latin typeface="メイリオ" panose="020B0604030504040204" pitchFamily="50" charset="-128"/>
                <a:ea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rPr>
              <a:t>複数の措置を講じることが望ましいです。</a:t>
            </a:r>
            <a:endParaRPr lang="ja-JP" altLang="en-US" sz="1000" b="1" dirty="0">
              <a:solidFill>
                <a:schemeClr val="tx1"/>
              </a:solidFill>
              <a:latin typeface="メイリオ" panose="020B0604030504040204" pitchFamily="50" charset="-128"/>
              <a:ea typeface="メイリオ" panose="020B0604030504040204" pitchFamily="50" charset="-128"/>
            </a:endParaRPr>
          </a:p>
        </p:txBody>
      </p:sp>
      <p:sp>
        <p:nvSpPr>
          <p:cNvPr id="13" name="正方形/長方形 12"/>
          <p:cNvSpPr/>
          <p:nvPr/>
        </p:nvSpPr>
        <p:spPr>
          <a:xfrm>
            <a:off x="0" y="416576"/>
            <a:ext cx="6858000" cy="720000"/>
          </a:xfrm>
          <a:prstGeom prst="rect">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0" rtlCol="0" anchor="ctr"/>
          <a:lstStyle/>
          <a:p>
            <a:pPr lvl="0" algn="ctr"/>
            <a:r>
              <a:rPr lang="ja-JP" altLang="en-US" sz="2400" b="1" spc="20" dirty="0" smtClean="0">
                <a:solidFill>
                  <a:schemeClr val="bg1"/>
                </a:solidFill>
                <a:latin typeface="メイリオ" panose="020B0604030504040204" pitchFamily="50" charset="-128"/>
                <a:ea typeface="メイリオ" panose="020B0604030504040204" pitchFamily="50" charset="-128"/>
              </a:rPr>
              <a:t>育児</a:t>
            </a:r>
            <a:r>
              <a:rPr lang="ja-JP" altLang="en-US" sz="2400" b="1" spc="20" dirty="0">
                <a:solidFill>
                  <a:schemeClr val="bg1"/>
                </a:solidFill>
                <a:latin typeface="メイリオ" panose="020B0604030504040204" pitchFamily="50" charset="-128"/>
                <a:ea typeface="メイリオ" panose="020B0604030504040204" pitchFamily="50" charset="-128"/>
              </a:rPr>
              <a:t>・介護休業法 改正ポイントの</a:t>
            </a:r>
            <a:r>
              <a:rPr lang="ja-JP" altLang="en-US" sz="2400" b="1" spc="20" dirty="0" smtClean="0">
                <a:solidFill>
                  <a:schemeClr val="bg1"/>
                </a:solidFill>
                <a:latin typeface="メイリオ" panose="020B0604030504040204" pitchFamily="50" charset="-128"/>
                <a:ea typeface="メイリオ" panose="020B0604030504040204" pitchFamily="50" charset="-128"/>
              </a:rPr>
              <a:t>ご案内</a:t>
            </a:r>
            <a:endParaRPr lang="en-US" altLang="ja-JP" sz="2400" b="1" spc="20" dirty="0" smtClean="0">
              <a:solidFill>
                <a:schemeClr val="bg1"/>
              </a:solidFill>
              <a:latin typeface="メイリオ" panose="020B0604030504040204" pitchFamily="50" charset="-128"/>
              <a:ea typeface="メイリオ" panose="020B0604030504040204" pitchFamily="50" charset="-128"/>
            </a:endParaRPr>
          </a:p>
          <a:p>
            <a:pPr lvl="0" algn="ctr"/>
            <a:r>
              <a:rPr lang="ja-JP" altLang="en-US" sz="1600" b="1" spc="20" dirty="0" smtClean="0">
                <a:solidFill>
                  <a:schemeClr val="bg1"/>
                </a:solidFill>
                <a:latin typeface="メイリオ" panose="020B0604030504040204" pitchFamily="50" charset="-128"/>
                <a:ea typeface="メイリオ" panose="020B0604030504040204" pitchFamily="50" charset="-128"/>
              </a:rPr>
              <a:t>令和４年４月１日から３段階で施行</a:t>
            </a:r>
            <a:endParaRPr lang="ja-JP" altLang="en-US" sz="1600" b="1" spc="20" dirty="0">
              <a:solidFill>
                <a:schemeClr val="bg1"/>
              </a:solidFill>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0" y="7509320"/>
            <a:ext cx="6858000" cy="324000"/>
          </a:xfrm>
          <a:prstGeom prst="rect">
            <a:avLst/>
          </a:prstGeom>
          <a:solidFill>
            <a:srgbClr val="103185"/>
          </a:solidFill>
        </p:spPr>
        <p:txBody>
          <a:bodyPr wrap="square" tIns="72000" bIns="36000" rtlCol="0" anchor="ctr" anchorCtr="0">
            <a:noAutofit/>
          </a:bodyPr>
          <a:lstStyle/>
          <a:p>
            <a:r>
              <a:rPr lang="ja-JP" altLang="en-US" sz="1600" b="1" spc="10" dirty="0" smtClean="0">
                <a:solidFill>
                  <a:schemeClr val="bg1"/>
                </a:solidFill>
                <a:latin typeface="メイリオ" panose="020B0604030504040204" pitchFamily="50" charset="-128"/>
                <a:ea typeface="メイリオ" panose="020B0604030504040204" pitchFamily="50" charset="-128"/>
              </a:rPr>
              <a:t>２　有期雇用労働者の育児・介護休業取得要件の緩和</a:t>
            </a:r>
            <a:endParaRPr lang="ja-JP" altLang="en-US" sz="1600" b="1" spc="10" dirty="0">
              <a:solidFill>
                <a:schemeClr val="bg1"/>
              </a:solidFill>
              <a:latin typeface="メイリオ" panose="020B0604030504040204" pitchFamily="50" charset="-128"/>
              <a:ea typeface="メイリオ" panose="020B0604030504040204" pitchFamily="50" charset="-128"/>
            </a:endParaRPr>
          </a:p>
        </p:txBody>
      </p:sp>
      <p:grpSp>
        <p:nvGrpSpPr>
          <p:cNvPr id="21" name="グループ化 20"/>
          <p:cNvGrpSpPr/>
          <p:nvPr/>
        </p:nvGrpSpPr>
        <p:grpSpPr>
          <a:xfrm>
            <a:off x="168899" y="7927289"/>
            <a:ext cx="6486722" cy="1495832"/>
            <a:chOff x="165870" y="3613958"/>
            <a:chExt cx="6486722" cy="1495832"/>
          </a:xfrm>
        </p:grpSpPr>
        <p:sp>
          <p:nvSpPr>
            <p:cNvPr id="22" name="正方形/長方形 21"/>
            <p:cNvSpPr/>
            <p:nvPr/>
          </p:nvSpPr>
          <p:spPr>
            <a:xfrm>
              <a:off x="165870" y="3858669"/>
              <a:ext cx="2952000" cy="1251121"/>
            </a:xfrm>
            <a:prstGeom prst="rect">
              <a:avLst/>
            </a:prstGeom>
            <a:solidFill>
              <a:srgbClr val="E4E2ED"/>
            </a:solidFill>
            <a:ln w="127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（育児休業の場合）</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200" dirty="0" smtClean="0">
                  <a:solidFill>
                    <a:schemeClr val="tx1"/>
                  </a:solidFill>
                  <a:latin typeface="メイリオ" panose="020B0604030504040204" pitchFamily="50" charset="-128"/>
                  <a:ea typeface="メイリオ" panose="020B0604030504040204" pitchFamily="50" charset="-128"/>
                </a:rPr>
                <a:t>(1) </a:t>
              </a:r>
              <a:r>
                <a:rPr lang="ja-JP" altLang="en-US" sz="1200" dirty="0" smtClean="0">
                  <a:solidFill>
                    <a:schemeClr val="tx1"/>
                  </a:solidFill>
                  <a:latin typeface="メイリオ" panose="020B0604030504040204" pitchFamily="50" charset="-128"/>
                  <a:ea typeface="メイリオ" panose="020B0604030504040204" pitchFamily="50" charset="-128"/>
                </a:rPr>
                <a:t>引き続き</a:t>
              </a:r>
              <a:r>
                <a:rPr lang="ja-JP" altLang="en-US" sz="1200" dirty="0">
                  <a:solidFill>
                    <a:schemeClr val="tx1"/>
                  </a:solidFill>
                  <a:latin typeface="メイリオ" panose="020B0604030504040204" pitchFamily="50" charset="-128"/>
                  <a:ea typeface="メイリオ" panose="020B0604030504040204" pitchFamily="50" charset="-128"/>
                </a:rPr>
                <a:t>雇用された期間が１年以上</a:t>
              </a:r>
              <a:endParaRPr lang="en-US" altLang="ja-JP" sz="1200" dirty="0">
                <a:solidFill>
                  <a:schemeClr val="tx1"/>
                </a:solidFill>
                <a:latin typeface="メイリオ" panose="020B0604030504040204" pitchFamily="50" charset="-128"/>
                <a:ea typeface="メイリオ" panose="020B0604030504040204" pitchFamily="50" charset="-128"/>
              </a:endParaRPr>
            </a:p>
            <a:p>
              <a:pPr marL="185738" indent="-185738">
                <a:lnSpc>
                  <a:spcPct val="110000"/>
                </a:lnSpc>
                <a:spcBef>
                  <a:spcPts val="600"/>
                </a:spcBef>
              </a:pPr>
              <a:r>
                <a:rPr lang="en-US" altLang="ja-JP" sz="1200" dirty="0" smtClean="0">
                  <a:solidFill>
                    <a:schemeClr val="tx1"/>
                  </a:solidFill>
                  <a:latin typeface="メイリオ" panose="020B0604030504040204" pitchFamily="50" charset="-128"/>
                  <a:ea typeface="メイリオ" panose="020B0604030504040204" pitchFamily="50" charset="-128"/>
                </a:rPr>
                <a:t>(2) </a:t>
              </a:r>
              <a:r>
                <a:rPr lang="ja-JP" altLang="en-US" sz="1200" dirty="0" smtClean="0">
                  <a:solidFill>
                    <a:schemeClr val="tx1"/>
                  </a:solidFill>
                  <a:latin typeface="メイリオ" panose="020B0604030504040204" pitchFamily="50" charset="-128"/>
                  <a:ea typeface="メイリオ" panose="020B0604030504040204" pitchFamily="50" charset="-128"/>
                </a:rPr>
                <a:t>１歳</a:t>
              </a:r>
              <a:r>
                <a:rPr lang="ja-JP" altLang="en-US" sz="1200" dirty="0">
                  <a:solidFill>
                    <a:schemeClr val="tx1"/>
                  </a:solidFill>
                  <a:latin typeface="メイリオ" panose="020B0604030504040204" pitchFamily="50" charset="-128"/>
                  <a:ea typeface="メイリオ" panose="020B0604030504040204" pitchFamily="50" charset="-128"/>
                </a:rPr>
                <a:t>６か月までの間に契約が</a:t>
              </a:r>
              <a:r>
                <a:rPr lang="ja-JP" altLang="en-US" sz="1200" dirty="0" smtClean="0">
                  <a:solidFill>
                    <a:schemeClr val="tx1"/>
                  </a:solidFill>
                  <a:latin typeface="メイリオ" panose="020B0604030504040204" pitchFamily="50" charset="-128"/>
                  <a:ea typeface="メイリオ" panose="020B0604030504040204" pitchFamily="50" charset="-128"/>
                </a:rPr>
                <a:t>満了</a:t>
              </a:r>
              <a:r>
                <a:rPr lang="en-US" altLang="ja-JP" sz="1200" dirty="0">
                  <a:solidFill>
                    <a:schemeClr val="tx1"/>
                  </a:solidFill>
                  <a:latin typeface="メイリオ" panose="020B0604030504040204" pitchFamily="50" charset="-128"/>
                  <a:ea typeface="メイリオ" panose="020B0604030504040204" pitchFamily="50" charset="-128"/>
                </a:rPr>
                <a:t/>
              </a:r>
              <a:br>
                <a:rPr lang="en-US" altLang="ja-JP" sz="1200" dirty="0">
                  <a:solidFill>
                    <a:schemeClr val="tx1"/>
                  </a:solidFill>
                  <a:latin typeface="メイリオ" panose="020B0604030504040204" pitchFamily="50" charset="-128"/>
                  <a:ea typeface="メイリオ" panose="020B0604030504040204" pitchFamily="50" charset="-128"/>
                </a:rPr>
              </a:br>
              <a:r>
                <a:rPr lang="en-US" altLang="ja-JP" sz="1200" dirty="0" smtClean="0">
                  <a:solidFill>
                    <a:schemeClr val="tx1"/>
                  </a:solidFill>
                  <a:latin typeface="メイリオ" panose="020B0604030504040204" pitchFamily="50" charset="-128"/>
                  <a:ea typeface="メイリオ" panose="020B0604030504040204" pitchFamily="50" charset="-128"/>
                </a:rPr>
                <a:t> </a:t>
              </a:r>
              <a:r>
                <a:rPr lang="ja-JP" altLang="en-US" sz="1200" dirty="0" smtClean="0">
                  <a:solidFill>
                    <a:schemeClr val="tx1"/>
                  </a:solidFill>
                  <a:latin typeface="メイリオ" panose="020B0604030504040204" pitchFamily="50" charset="-128"/>
                  <a:ea typeface="メイリオ" panose="020B0604030504040204" pitchFamily="50" charset="-128"/>
                </a:rPr>
                <a:t>すること</a:t>
              </a:r>
              <a:r>
                <a:rPr lang="ja-JP" altLang="en-US" sz="1200" dirty="0">
                  <a:solidFill>
                    <a:schemeClr val="tx1"/>
                  </a:solidFill>
                  <a:latin typeface="メイリオ" panose="020B0604030504040204" pitchFamily="50" charset="-128"/>
                  <a:ea typeface="メイリオ" panose="020B0604030504040204" pitchFamily="50" charset="-128"/>
                </a:rPr>
                <a:t>が明らかで</a:t>
              </a:r>
              <a:r>
                <a:rPr lang="ja-JP" altLang="en-US" sz="1200" dirty="0" smtClean="0">
                  <a:solidFill>
                    <a:schemeClr val="tx1"/>
                  </a:solidFill>
                  <a:latin typeface="メイリオ" panose="020B0604030504040204" pitchFamily="50" charset="-128"/>
                  <a:ea typeface="メイリオ" panose="020B0604030504040204" pitchFamily="50" charset="-128"/>
                </a:rPr>
                <a:t>ない</a:t>
              </a: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24" name="正方形/長方形 7"/>
            <p:cNvSpPr/>
            <p:nvPr/>
          </p:nvSpPr>
          <p:spPr>
            <a:xfrm>
              <a:off x="165870" y="3642669"/>
              <a:ext cx="2232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103185"/>
            </a:solidFill>
            <a:ln w="12700">
              <a:solidFill>
                <a:srgbClr val="103185"/>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現　行</a:t>
              </a:r>
              <a:endParaRPr kumimoji="0" lang="ja-JP" altLang="en-US" sz="13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正方形/長方形 24"/>
            <p:cNvSpPr/>
            <p:nvPr/>
          </p:nvSpPr>
          <p:spPr>
            <a:xfrm>
              <a:off x="3504376" y="3858669"/>
              <a:ext cx="3148216" cy="1244273"/>
            </a:xfrm>
            <a:prstGeom prst="rect">
              <a:avLst/>
            </a:prstGeom>
            <a:solidFill>
              <a:srgbClr val="FEDFE1"/>
            </a:solidFill>
            <a:ln w="254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10000"/>
                </a:lnSpc>
              </a:pPr>
              <a:r>
                <a:rPr lang="en-US" altLang="ja-JP" sz="1400" dirty="0" smtClean="0">
                  <a:solidFill>
                    <a:schemeClr val="tx1"/>
                  </a:solidFill>
                  <a:latin typeface="メイリオ" panose="020B0604030504040204" pitchFamily="50" charset="-128"/>
                  <a:ea typeface="メイリオ" panose="020B0604030504040204" pitchFamily="50" charset="-128"/>
                </a:rPr>
                <a:t>(1)</a:t>
              </a:r>
              <a:r>
                <a:rPr lang="ja-JP" altLang="en-US" sz="1400" dirty="0" smtClean="0">
                  <a:solidFill>
                    <a:schemeClr val="tx1"/>
                  </a:solidFill>
                  <a:latin typeface="メイリオ" panose="020B0604030504040204" pitchFamily="50" charset="-128"/>
                  <a:ea typeface="メイリオ" panose="020B0604030504040204" pitchFamily="50" charset="-128"/>
                </a:rPr>
                <a:t>の要件を撤廃し、</a:t>
              </a:r>
              <a:r>
                <a:rPr lang="en-US" altLang="ja-JP" sz="1400" dirty="0" smtClean="0">
                  <a:solidFill>
                    <a:schemeClr val="tx1"/>
                  </a:solidFill>
                  <a:latin typeface="メイリオ" panose="020B0604030504040204" pitchFamily="50" charset="-128"/>
                  <a:ea typeface="メイリオ" panose="020B0604030504040204" pitchFamily="50" charset="-128"/>
                </a:rPr>
                <a:t>(2)</a:t>
              </a:r>
              <a:r>
                <a:rPr lang="ja-JP" altLang="en-US" sz="1400" dirty="0" smtClean="0">
                  <a:solidFill>
                    <a:schemeClr val="tx1"/>
                  </a:solidFill>
                  <a:latin typeface="メイリオ" panose="020B0604030504040204" pitchFamily="50" charset="-128"/>
                  <a:ea typeface="メイリオ" panose="020B0604030504040204" pitchFamily="50" charset="-128"/>
                </a:rPr>
                <a:t>のみに</a:t>
              </a:r>
              <a:endParaRPr lang="en-US" altLang="ja-JP" sz="14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無期雇用労働者と同様の</a:t>
              </a:r>
              <a:r>
                <a:rPr lang="ja-JP" altLang="en-US" sz="1200" dirty="0" smtClean="0">
                  <a:solidFill>
                    <a:schemeClr val="tx1"/>
                  </a:solidFill>
                  <a:latin typeface="メイリオ" panose="020B0604030504040204" pitchFamily="50" charset="-128"/>
                  <a:ea typeface="メイリオ" panose="020B0604030504040204" pitchFamily="50" charset="-128"/>
                </a:rPr>
                <a:t>取り扱い</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a:solidFill>
                    <a:schemeClr val="tx1"/>
                  </a:solidFill>
                  <a:latin typeface="メイリオ" panose="020B0604030504040204" pitchFamily="50" charset="-128"/>
                  <a:ea typeface="メイリオ" panose="020B0604030504040204" pitchFamily="50" charset="-128"/>
                </a:rPr>
                <a:t>（引き続き雇用された期間が１年未満</a:t>
              </a:r>
              <a:r>
                <a:rPr lang="ja-JP" altLang="en-US" sz="1050" dirty="0" smtClean="0">
                  <a:solidFill>
                    <a:schemeClr val="tx1"/>
                  </a:solidFill>
                  <a:latin typeface="メイリオ" panose="020B0604030504040204" pitchFamily="50" charset="-128"/>
                  <a:ea typeface="メイリオ" panose="020B0604030504040204" pitchFamily="50" charset="-128"/>
                </a:rPr>
                <a:t>の労働者は</a:t>
              </a:r>
              <a:endParaRPr lang="en-US" altLang="ja-JP" sz="105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050" dirty="0" smtClean="0">
                  <a:solidFill>
                    <a:schemeClr val="tx1"/>
                  </a:solidFill>
                  <a:latin typeface="メイリオ" panose="020B0604030504040204" pitchFamily="50" charset="-128"/>
                  <a:ea typeface="メイリオ" panose="020B0604030504040204" pitchFamily="50" charset="-128"/>
                </a:rPr>
                <a:t>　労使</a:t>
              </a:r>
              <a:r>
                <a:rPr lang="ja-JP" altLang="en-US" sz="1050" dirty="0">
                  <a:solidFill>
                    <a:schemeClr val="tx1"/>
                  </a:solidFill>
                  <a:latin typeface="メイリオ" panose="020B0604030504040204" pitchFamily="50" charset="-128"/>
                  <a:ea typeface="メイリオ" panose="020B0604030504040204" pitchFamily="50" charset="-128"/>
                </a:rPr>
                <a:t>協定の締結により除外可</a:t>
              </a:r>
              <a:r>
                <a:rPr lang="ja-JP" altLang="en-US" sz="1050" dirty="0" smtClean="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　</a:t>
              </a:r>
              <a:endParaRPr lang="en-US" altLang="ja-JP" sz="1200" dirty="0">
                <a:solidFill>
                  <a:schemeClr val="tx1"/>
                </a:solidFill>
                <a:latin typeface="メイリオ" panose="020B0604030504040204" pitchFamily="50" charset="-128"/>
                <a:ea typeface="メイリオ" panose="020B0604030504040204" pitchFamily="50" charset="-128"/>
              </a:endParaRPr>
            </a:p>
            <a:p>
              <a:pPr>
                <a:lnSpc>
                  <a:spcPct val="110000"/>
                </a:lnSpc>
              </a:pPr>
              <a:r>
                <a:rPr lang="en-US" altLang="ja-JP" sz="1200" dirty="0">
                  <a:solidFill>
                    <a:schemeClr val="tx1"/>
                  </a:solidFill>
                  <a:latin typeface="メイリオ" panose="020B0604030504040204" pitchFamily="50" charset="-128"/>
                  <a:ea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rPr>
                <a:t>育児休業給付についても同様に緩和</a:t>
              </a:r>
              <a:endParaRPr lang="en-US" altLang="ja-JP" sz="1400" dirty="0">
                <a:solidFill>
                  <a:schemeClr val="tx1"/>
                </a:solidFill>
                <a:latin typeface="メイリオ" panose="020B0604030504040204" pitchFamily="50" charset="-128"/>
                <a:ea typeface="メイリオ" panose="020B0604030504040204" pitchFamily="50" charset="-128"/>
              </a:endParaRPr>
            </a:p>
          </p:txBody>
        </p:sp>
        <p:sp>
          <p:nvSpPr>
            <p:cNvPr id="26" name="正方形/長方形 7"/>
            <p:cNvSpPr/>
            <p:nvPr/>
          </p:nvSpPr>
          <p:spPr>
            <a:xfrm>
              <a:off x="3504383" y="3613958"/>
              <a:ext cx="2232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DB4D6D"/>
            </a:solidFill>
            <a:ln w="28575">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令和４年４月１日～</a:t>
              </a:r>
              <a:endParaRPr kumimoji="0" lang="ja-JP" altLang="en-US" sz="13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右矢印 26"/>
            <p:cNvSpPr/>
            <p:nvPr/>
          </p:nvSpPr>
          <p:spPr>
            <a:xfrm>
              <a:off x="3144343" y="4227762"/>
              <a:ext cx="360040" cy="444355"/>
            </a:xfrm>
            <a:prstGeom prst="rightArrow">
              <a:avLst>
                <a:gd name="adj1" fmla="val 50000"/>
                <a:gd name="adj2" fmla="val 59524"/>
              </a:avLst>
            </a:prstGeom>
            <a:solidFill>
              <a:srgbClr val="1031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pic>
        <p:nvPicPr>
          <p:cNvPr id="28" name="図 27"/>
          <p:cNvPicPr/>
          <p:nvPr/>
        </p:nvPicPr>
        <p:blipFill>
          <a:blip r:embed="rId2"/>
          <a:stretch>
            <a:fillRect/>
          </a:stretch>
        </p:blipFill>
        <p:spPr>
          <a:xfrm>
            <a:off x="1412776" y="9463468"/>
            <a:ext cx="1198340" cy="442532"/>
          </a:xfrm>
          <a:prstGeom prst="rect">
            <a:avLst/>
          </a:prstGeom>
        </p:spPr>
      </p:pic>
      <p:sp>
        <p:nvSpPr>
          <p:cNvPr id="30" name="正方形/長方形 29"/>
          <p:cNvSpPr/>
          <p:nvPr/>
        </p:nvSpPr>
        <p:spPr>
          <a:xfrm>
            <a:off x="1052736" y="9597484"/>
            <a:ext cx="5987698" cy="18615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労働局雇用環境・均等部（室</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1" name="テキスト ボックス 30"/>
          <p:cNvSpPr txBox="1"/>
          <p:nvPr/>
        </p:nvSpPr>
        <p:spPr>
          <a:xfrm>
            <a:off x="181694" y="7205442"/>
            <a:ext cx="6048312" cy="261610"/>
          </a:xfrm>
          <a:prstGeom prst="rect">
            <a:avLst/>
          </a:prstGeom>
          <a:noFill/>
        </p:spPr>
        <p:txBody>
          <a:bodyPr wrap="square" rtlCol="0">
            <a:spAutoFit/>
          </a:bodyPr>
          <a:lstStyle/>
          <a:p>
            <a:pPr lvl="0">
              <a:lnSpc>
                <a:spcPct val="110000"/>
              </a:lnSpc>
              <a:spcBef>
                <a:spcPts val="600"/>
              </a:spcBef>
            </a:pPr>
            <a:r>
              <a:rPr lang="en-US" altLang="ja-JP" sz="1000" dirty="0" smtClean="0">
                <a:latin typeface="メイリオ" panose="020B0604030504040204" pitchFamily="50" charset="-128"/>
                <a:ea typeface="メイリオ" panose="020B0604030504040204" pitchFamily="50" charset="-128"/>
              </a:rPr>
              <a:t>※</a:t>
            </a:r>
            <a:r>
              <a:rPr lang="ja-JP" altLang="en-US" sz="1000" dirty="0" smtClean="0">
                <a:solidFill>
                  <a:prstClr val="black"/>
                </a:solidFill>
                <a:latin typeface="メイリオ" panose="020B0604030504040204" pitchFamily="50" charset="-128"/>
                <a:ea typeface="メイリオ" panose="020B0604030504040204" pitchFamily="50" charset="-128"/>
              </a:rPr>
              <a:t>雇用環境整備、個別周知・意向確認とも、産後</a:t>
            </a:r>
            <a:r>
              <a:rPr lang="ja-JP" altLang="en-US" sz="1000" dirty="0">
                <a:solidFill>
                  <a:prstClr val="black"/>
                </a:solidFill>
                <a:latin typeface="メイリオ" panose="020B0604030504040204" pitchFamily="50" charset="-128"/>
                <a:ea typeface="メイリオ" panose="020B0604030504040204" pitchFamily="50" charset="-128"/>
              </a:rPr>
              <a:t>パパ育休については、令和４年</a:t>
            </a:r>
            <a:r>
              <a:rPr lang="en-US" altLang="ja-JP" sz="1000" dirty="0">
                <a:solidFill>
                  <a:prstClr val="black"/>
                </a:solidFill>
                <a:latin typeface="メイリオ" panose="020B0604030504040204" pitchFamily="50" charset="-128"/>
                <a:ea typeface="メイリオ" panose="020B0604030504040204" pitchFamily="50" charset="-128"/>
              </a:rPr>
              <a:t>10</a:t>
            </a:r>
            <a:r>
              <a:rPr lang="ja-JP" altLang="en-US" sz="1000" dirty="0">
                <a:solidFill>
                  <a:prstClr val="black"/>
                </a:solidFill>
                <a:latin typeface="メイリオ" panose="020B0604030504040204" pitchFamily="50" charset="-128"/>
                <a:ea typeface="メイリオ" panose="020B0604030504040204" pitchFamily="50" charset="-128"/>
              </a:rPr>
              <a:t>月１日から対象。</a:t>
            </a:r>
            <a:endParaRPr lang="en-US" altLang="ja-JP" sz="1000" dirty="0">
              <a:solidFill>
                <a:prstClr val="black"/>
              </a:solidFill>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5929212" y="128464"/>
            <a:ext cx="1028180" cy="253916"/>
          </a:xfrm>
          <a:prstGeom prst="rect">
            <a:avLst/>
          </a:prstGeom>
          <a:noFill/>
        </p:spPr>
        <p:txBody>
          <a:bodyPr wrap="square" rtlCol="0">
            <a:spAutoFit/>
          </a:bodyPr>
          <a:lstStyle/>
          <a:p>
            <a:r>
              <a:rPr lang="ja-JP" altLang="en-US" sz="1050" dirty="0" smtClean="0">
                <a:latin typeface="メイリオ" panose="020B0604030504040204" pitchFamily="50" charset="-128"/>
                <a:ea typeface="メイリオ" panose="020B0604030504040204" pitchFamily="50" charset="-128"/>
              </a:rPr>
              <a:t>別添１</a:t>
            </a:r>
            <a:endParaRPr kumimoji="1" lang="ja-JP" altLang="en-US" sz="105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5248800" y="9486095"/>
            <a:ext cx="1600200" cy="527402"/>
          </a:xfrm>
        </p:spPr>
        <p:txBody>
          <a:bodyPr/>
          <a:lstStyle/>
          <a:p>
            <a:fld id="{9E2A29CB-BA86-48A6-80E1-CB8750A963B5}" type="slidenum">
              <a:rPr kumimoji="1" lang="ja-JP" altLang="en-US" smtClean="0"/>
              <a:t>1</a:t>
            </a:fld>
            <a:endParaRPr kumimoji="1" lang="ja-JP" altLang="en-US" dirty="0"/>
          </a:p>
        </p:txBody>
      </p:sp>
      <p:sp>
        <p:nvSpPr>
          <p:cNvPr id="35" name="正方形/長方形 34"/>
          <p:cNvSpPr/>
          <p:nvPr/>
        </p:nvSpPr>
        <p:spPr>
          <a:xfrm>
            <a:off x="9000" y="2360712"/>
            <a:ext cx="68400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defTabSz="844083">
              <a:lnSpc>
                <a:spcPct val="110000"/>
              </a:lnSpc>
              <a:defRPr/>
            </a:pPr>
            <a:r>
              <a:rPr lang="ja-JP" altLang="en-US" sz="1400" b="1" spc="80" dirty="0" smtClean="0">
                <a:solidFill>
                  <a:srgbClr val="DB4D6D"/>
                </a:solidFill>
                <a:latin typeface="メイリオ" panose="020B0604030504040204" pitchFamily="50" charset="-128"/>
                <a:ea typeface="メイリオ" panose="020B0604030504040204" pitchFamily="50" charset="-128"/>
              </a:rPr>
              <a:t>● 育児</a:t>
            </a:r>
            <a:r>
              <a:rPr lang="ja-JP" altLang="en-US" sz="1400" b="1" spc="80" dirty="0">
                <a:solidFill>
                  <a:srgbClr val="DB4D6D"/>
                </a:solidFill>
                <a:latin typeface="メイリオ" panose="020B0604030504040204" pitchFamily="50" charset="-128"/>
                <a:ea typeface="メイリオ" panose="020B0604030504040204" pitchFamily="50" charset="-128"/>
              </a:rPr>
              <a:t>休業を取得しやすい雇用環境の</a:t>
            </a:r>
            <a:r>
              <a:rPr lang="ja-JP" altLang="en-US" sz="1400" b="1" spc="80" dirty="0" smtClean="0">
                <a:solidFill>
                  <a:srgbClr val="DB4D6D"/>
                </a:solidFill>
                <a:latin typeface="メイリオ" panose="020B0604030504040204" pitchFamily="50" charset="-128"/>
                <a:ea typeface="メイリオ" panose="020B0604030504040204" pitchFamily="50" charset="-128"/>
              </a:rPr>
              <a:t>整備</a:t>
            </a:r>
            <a:endParaRPr lang="ja-JP" altLang="en-US" sz="1200" b="1" spc="80" dirty="0">
              <a:solidFill>
                <a:srgbClr val="DB4D6D"/>
              </a:solidFill>
              <a:latin typeface="メイリオ" panose="020B0604030504040204" pitchFamily="50" charset="-128"/>
              <a:ea typeface="メイリオ" panose="020B0604030504040204" pitchFamily="50" charset="-128"/>
            </a:endParaRPr>
          </a:p>
        </p:txBody>
      </p:sp>
      <p:sp>
        <p:nvSpPr>
          <p:cNvPr id="36" name="正方形/長方形 35"/>
          <p:cNvSpPr/>
          <p:nvPr/>
        </p:nvSpPr>
        <p:spPr>
          <a:xfrm>
            <a:off x="297000" y="3107214"/>
            <a:ext cx="6264000" cy="1018563"/>
          </a:xfrm>
          <a:prstGeom prst="rect">
            <a:avLst/>
          </a:prstGeom>
          <a:solidFill>
            <a:srgbClr val="FEDFE1"/>
          </a:solidFill>
          <a:ln w="127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a:lnSpc>
                <a:spcPct val="110000"/>
              </a:lnSpc>
              <a:spcBef>
                <a:spcPts val="300"/>
              </a:spcBef>
            </a:pPr>
            <a:r>
              <a:rPr lang="ja-JP" altLang="en-US" sz="1200" dirty="0" smtClean="0">
                <a:solidFill>
                  <a:schemeClr val="tx1"/>
                </a:solidFill>
                <a:latin typeface="メイリオ" panose="020B0604030504040204" pitchFamily="50" charset="-128"/>
                <a:ea typeface="メイリオ" panose="020B0604030504040204" pitchFamily="50" charset="-128"/>
              </a:rPr>
              <a:t>① 育児休業・産後パパ育休に関する</a:t>
            </a:r>
            <a:r>
              <a:rPr lang="ja-JP" altLang="en-US" sz="1200" b="1" dirty="0" smtClean="0">
                <a:solidFill>
                  <a:schemeClr val="tx1"/>
                </a:solidFill>
                <a:latin typeface="メイリオ" panose="020B0604030504040204" pitchFamily="50" charset="-128"/>
                <a:ea typeface="メイリオ" panose="020B0604030504040204" pitchFamily="50" charset="-128"/>
              </a:rPr>
              <a:t>研修</a:t>
            </a:r>
            <a:r>
              <a:rPr lang="ja-JP" altLang="en-US" sz="1200" b="1" dirty="0">
                <a:solidFill>
                  <a:schemeClr val="tx1"/>
                </a:solidFill>
                <a:latin typeface="メイリオ" panose="020B0604030504040204" pitchFamily="50" charset="-128"/>
                <a:ea typeface="メイリオ" panose="020B0604030504040204" pitchFamily="50" charset="-128"/>
              </a:rPr>
              <a:t>の実施</a:t>
            </a:r>
          </a:p>
          <a:p>
            <a:pPr>
              <a:lnSpc>
                <a:spcPct val="110000"/>
              </a:lnSpc>
              <a:spcBef>
                <a:spcPts val="300"/>
              </a:spcBef>
            </a:pPr>
            <a:r>
              <a:rPr lang="ja-JP" altLang="en-US" sz="1200" dirty="0" smtClean="0">
                <a:solidFill>
                  <a:schemeClr val="tx1"/>
                </a:solidFill>
                <a:latin typeface="メイリオ" panose="020B0604030504040204" pitchFamily="50" charset="-128"/>
                <a:ea typeface="メイリオ" panose="020B0604030504040204" pitchFamily="50" charset="-128"/>
              </a:rPr>
              <a:t>② 育児休業・産後パパ育休に</a:t>
            </a:r>
            <a:r>
              <a:rPr lang="ja-JP" altLang="en-US" sz="1200" dirty="0">
                <a:solidFill>
                  <a:schemeClr val="tx1"/>
                </a:solidFill>
                <a:latin typeface="メイリオ" panose="020B0604030504040204" pitchFamily="50" charset="-128"/>
                <a:ea typeface="メイリオ" panose="020B0604030504040204" pitchFamily="50" charset="-128"/>
              </a:rPr>
              <a:t>関する相談体制の整備</a:t>
            </a:r>
            <a:r>
              <a:rPr lang="ja-JP" altLang="en-US" sz="1200" dirty="0" smtClean="0">
                <a:solidFill>
                  <a:schemeClr val="tx1"/>
                </a:solidFill>
                <a:latin typeface="メイリオ" panose="020B0604030504040204" pitchFamily="50" charset="-128"/>
                <a:ea typeface="メイリオ" panose="020B0604030504040204" pitchFamily="50" charset="-128"/>
              </a:rPr>
              <a:t>等（</a:t>
            </a:r>
            <a:r>
              <a:rPr lang="ja-JP" altLang="en-US" sz="1200" b="1" dirty="0" smtClean="0">
                <a:solidFill>
                  <a:schemeClr val="tx1"/>
                </a:solidFill>
                <a:latin typeface="メイリオ" panose="020B0604030504040204" pitchFamily="50" charset="-128"/>
                <a:ea typeface="メイリオ" panose="020B0604030504040204" pitchFamily="50" charset="-128"/>
              </a:rPr>
              <a:t>相談窓口設置</a:t>
            </a:r>
            <a:r>
              <a:rPr lang="ja-JP" altLang="en-US" sz="1200" dirty="0" smtClean="0">
                <a:solidFill>
                  <a:schemeClr val="tx1"/>
                </a:solidFill>
                <a:latin typeface="メイリオ" panose="020B0604030504040204" pitchFamily="50" charset="-128"/>
                <a:ea typeface="メイリオ" panose="020B0604030504040204" pitchFamily="50" charset="-128"/>
              </a:rPr>
              <a:t>）</a:t>
            </a:r>
            <a:endParaRPr lang="ja-JP" altLang="en-US" sz="12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300"/>
              </a:spcBef>
            </a:pPr>
            <a:r>
              <a:rPr lang="ja-JP" altLang="en-US" sz="1200" dirty="0" smtClean="0">
                <a:solidFill>
                  <a:schemeClr val="tx1"/>
                </a:solidFill>
                <a:latin typeface="メイリオ" panose="020B0604030504040204" pitchFamily="50" charset="-128"/>
                <a:ea typeface="メイリオ" panose="020B0604030504040204" pitchFamily="50" charset="-128"/>
              </a:rPr>
              <a:t>③ 自社</a:t>
            </a:r>
            <a:r>
              <a:rPr lang="ja-JP" altLang="en-US" sz="1200" dirty="0">
                <a:solidFill>
                  <a:schemeClr val="tx1"/>
                </a:solidFill>
                <a:latin typeface="メイリオ" panose="020B0604030504040204" pitchFamily="50" charset="-128"/>
                <a:ea typeface="メイリオ" panose="020B0604030504040204" pitchFamily="50" charset="-128"/>
              </a:rPr>
              <a:t>の労働者の育児</a:t>
            </a:r>
            <a:r>
              <a:rPr lang="ja-JP" altLang="en-US" sz="1200" dirty="0" smtClean="0">
                <a:solidFill>
                  <a:schemeClr val="tx1"/>
                </a:solidFill>
                <a:latin typeface="メイリオ" panose="020B0604030504040204" pitchFamily="50" charset="-128"/>
                <a:ea typeface="メイリオ" panose="020B0604030504040204" pitchFamily="50" charset="-128"/>
              </a:rPr>
              <a:t>休業・産後パパ育休取得</a:t>
            </a:r>
            <a:r>
              <a:rPr lang="ja-JP" altLang="en-US" sz="1200" b="1" dirty="0">
                <a:solidFill>
                  <a:schemeClr val="tx1"/>
                </a:solidFill>
                <a:latin typeface="メイリオ" panose="020B0604030504040204" pitchFamily="50" charset="-128"/>
                <a:ea typeface="メイリオ" panose="020B0604030504040204" pitchFamily="50" charset="-128"/>
              </a:rPr>
              <a:t>事例の収集・提供</a:t>
            </a:r>
          </a:p>
          <a:p>
            <a:pPr>
              <a:lnSpc>
                <a:spcPct val="110000"/>
              </a:lnSpc>
              <a:spcBef>
                <a:spcPts val="300"/>
              </a:spcBef>
            </a:pPr>
            <a:r>
              <a:rPr lang="ja-JP" altLang="en-US" sz="1200" dirty="0" smtClean="0">
                <a:solidFill>
                  <a:schemeClr val="tx1"/>
                </a:solidFill>
                <a:latin typeface="メイリオ" panose="020B0604030504040204" pitchFamily="50" charset="-128"/>
                <a:ea typeface="メイリオ" panose="020B0604030504040204" pitchFamily="50" charset="-128"/>
              </a:rPr>
              <a:t>④ 自社の労働者へ育児休業</a:t>
            </a:r>
            <a:r>
              <a:rPr lang="ja-JP" altLang="en-US" sz="1200" dirty="0">
                <a:solidFill>
                  <a:schemeClr val="tx1"/>
                </a:solidFill>
                <a:latin typeface="メイリオ" panose="020B0604030504040204" pitchFamily="50" charset="-128"/>
                <a:ea typeface="メイリオ" panose="020B0604030504040204" pitchFamily="50" charset="-128"/>
              </a:rPr>
              <a:t>・産後パパ育休</a:t>
            </a:r>
            <a:r>
              <a:rPr lang="ja-JP" altLang="en-US" sz="1200" b="1" dirty="0" smtClean="0">
                <a:solidFill>
                  <a:schemeClr val="tx1"/>
                </a:solidFill>
                <a:latin typeface="メイリオ" panose="020B0604030504040204" pitchFamily="50" charset="-128"/>
                <a:ea typeface="メイリオ" panose="020B0604030504040204" pitchFamily="50" charset="-128"/>
              </a:rPr>
              <a:t>制度と育児休業取得促進に関する方針の周知</a:t>
            </a:r>
            <a:endParaRPr lang="en-US" altLang="ja-JP" sz="1200" b="1" dirty="0" smtClean="0">
              <a:solidFill>
                <a:schemeClr val="tx1"/>
              </a:solidFill>
              <a:latin typeface="メイリオ" panose="020B0604030504040204" pitchFamily="50" charset="-128"/>
              <a:ea typeface="メイリオ" panose="020B0604030504040204" pitchFamily="50" charset="-128"/>
            </a:endParaRPr>
          </a:p>
        </p:txBody>
      </p:sp>
      <p:sp>
        <p:nvSpPr>
          <p:cNvPr id="38" name="正方形/長方形 37"/>
          <p:cNvSpPr/>
          <p:nvPr/>
        </p:nvSpPr>
        <p:spPr>
          <a:xfrm>
            <a:off x="297000" y="4808984"/>
            <a:ext cx="6264000" cy="537526"/>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rIns="108000" rtlCol="0" anchor="t" anchorCtr="0"/>
          <a:lstStyle/>
          <a:p>
            <a:pPr defTabSz="844083">
              <a:lnSpc>
                <a:spcPct val="110000"/>
              </a:lnSpc>
              <a:defRPr/>
            </a:pPr>
            <a:r>
              <a:rPr lang="ja-JP" altLang="en-US" sz="1100" dirty="0" smtClean="0">
                <a:solidFill>
                  <a:schemeClr val="tx1"/>
                </a:solidFill>
                <a:latin typeface="メイリオ" panose="020B0604030504040204" pitchFamily="50" charset="-128"/>
                <a:ea typeface="メイリオ" panose="020B0604030504040204" pitchFamily="50" charset="-128"/>
              </a:rPr>
              <a:t>本人または</a:t>
            </a:r>
            <a:r>
              <a:rPr lang="ja-JP" altLang="en-US" sz="1100" dirty="0">
                <a:solidFill>
                  <a:schemeClr val="tx1"/>
                </a:solidFill>
                <a:latin typeface="メイリオ" panose="020B0604030504040204" pitchFamily="50" charset="-128"/>
                <a:ea typeface="メイリオ" panose="020B0604030504040204" pitchFamily="50" charset="-128"/>
              </a:rPr>
              <a:t>配偶者の妊娠・出産等を申し出た労働者に対して、事業</a:t>
            </a:r>
            <a:r>
              <a:rPr lang="ja-JP" altLang="en-US" sz="1100" dirty="0" smtClean="0">
                <a:solidFill>
                  <a:schemeClr val="tx1"/>
                </a:solidFill>
                <a:latin typeface="メイリオ" panose="020B0604030504040204" pitchFamily="50" charset="-128"/>
                <a:ea typeface="メイリオ" panose="020B0604030504040204" pitchFamily="50" charset="-128"/>
              </a:rPr>
              <a:t>主は育児</a:t>
            </a:r>
            <a:r>
              <a:rPr lang="ja-JP" altLang="en-US" sz="1100" dirty="0">
                <a:solidFill>
                  <a:schemeClr val="tx1"/>
                </a:solidFill>
                <a:latin typeface="メイリオ" panose="020B0604030504040204" pitchFamily="50" charset="-128"/>
                <a:ea typeface="メイリオ" panose="020B0604030504040204" pitchFamily="50" charset="-128"/>
              </a:rPr>
              <a:t>休業制度等に関する以下の事項の</a:t>
            </a:r>
            <a:r>
              <a:rPr lang="ja-JP" altLang="en-US" sz="1100" dirty="0" smtClean="0">
                <a:solidFill>
                  <a:schemeClr val="tx1"/>
                </a:solidFill>
                <a:latin typeface="メイリオ" panose="020B0604030504040204" pitchFamily="50" charset="-128"/>
                <a:ea typeface="メイリオ" panose="020B0604030504040204" pitchFamily="50" charset="-128"/>
              </a:rPr>
              <a:t>周知と休業</a:t>
            </a:r>
            <a:r>
              <a:rPr lang="ja-JP" altLang="en-US" sz="1100" dirty="0">
                <a:solidFill>
                  <a:schemeClr val="tx1"/>
                </a:solidFill>
                <a:latin typeface="メイリオ" panose="020B0604030504040204" pitchFamily="50" charset="-128"/>
                <a:ea typeface="メイリオ" panose="020B0604030504040204" pitchFamily="50" charset="-128"/>
              </a:rPr>
              <a:t>の取得意向の確認</a:t>
            </a:r>
            <a:r>
              <a:rPr lang="ja-JP" altLang="en-US" sz="1100" dirty="0" smtClean="0">
                <a:solidFill>
                  <a:schemeClr val="tx1"/>
                </a:solidFill>
                <a:latin typeface="メイリオ" panose="020B0604030504040204" pitchFamily="50" charset="-128"/>
                <a:ea typeface="メイリオ" panose="020B0604030504040204" pitchFamily="50" charset="-128"/>
              </a:rPr>
              <a:t>を、個別に行わなければなりません。</a:t>
            </a:r>
            <a:endParaRPr lang="en-US" altLang="ja-JP" sz="1100" dirty="0" smtClean="0">
              <a:solidFill>
                <a:schemeClr val="tx1"/>
              </a:solidFill>
              <a:latin typeface="メイリオ" panose="020B0604030504040204" pitchFamily="50" charset="-128"/>
              <a:ea typeface="メイリオ" panose="020B0604030504040204" pitchFamily="50" charset="-128"/>
            </a:endParaRPr>
          </a:p>
          <a:p>
            <a:pPr defTabSz="844083">
              <a:lnSpc>
                <a:spcPct val="110000"/>
              </a:lnSpc>
              <a:spcBef>
                <a:spcPts val="300"/>
              </a:spcBef>
              <a:defRPr/>
            </a:pPr>
            <a:r>
              <a:rPr lang="en-US" altLang="ja-JP" sz="1000" dirty="0" smtClean="0">
                <a:solidFill>
                  <a:schemeClr val="tx1"/>
                </a:solidFill>
                <a:latin typeface="メイリオ" panose="020B0604030504040204" pitchFamily="50" charset="-128"/>
                <a:ea typeface="メイリオ" panose="020B0604030504040204" pitchFamily="50" charset="-128"/>
              </a:rPr>
              <a:t>※</a:t>
            </a:r>
            <a:r>
              <a:rPr lang="ja-JP" altLang="en-US" sz="1000" dirty="0" smtClean="0">
                <a:solidFill>
                  <a:schemeClr val="tx1"/>
                </a:solidFill>
                <a:latin typeface="メイリオ" panose="020B0604030504040204" pitchFamily="50" charset="-128"/>
                <a:ea typeface="メイリオ" panose="020B0604030504040204" pitchFamily="50" charset="-128"/>
              </a:rPr>
              <a:t>取得を控えさせるような形での個別周知と意向確認は認められません。</a:t>
            </a:r>
            <a:endParaRPr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39" name="正方形/長方形 38"/>
          <p:cNvSpPr/>
          <p:nvPr/>
        </p:nvSpPr>
        <p:spPr>
          <a:xfrm>
            <a:off x="9000" y="4403390"/>
            <a:ext cx="6840000" cy="288000"/>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lIns="108000" tIns="72000" rIns="72000" bIns="36000" rtlCol="0" anchor="ctr"/>
          <a:lstStyle/>
          <a:p>
            <a:pPr>
              <a:lnSpc>
                <a:spcPct val="110000"/>
              </a:lnSpc>
              <a:spcBef>
                <a:spcPts val="600"/>
              </a:spcBef>
            </a:pPr>
            <a:r>
              <a:rPr lang="ja-JP" altLang="en-US" sz="1400" b="1" dirty="0" smtClean="0">
                <a:solidFill>
                  <a:srgbClr val="DB4D6D"/>
                </a:solidFill>
                <a:latin typeface="メイリオ" panose="020B0604030504040204" pitchFamily="50" charset="-128"/>
                <a:ea typeface="メイリオ" panose="020B0604030504040204" pitchFamily="50" charset="-128"/>
              </a:rPr>
              <a:t>● 妊娠</a:t>
            </a:r>
            <a:r>
              <a:rPr lang="ja-JP" altLang="en-US" sz="1400" b="1" dirty="0">
                <a:solidFill>
                  <a:srgbClr val="DB4D6D"/>
                </a:solidFill>
                <a:latin typeface="メイリオ" panose="020B0604030504040204" pitchFamily="50" charset="-128"/>
                <a:ea typeface="メイリオ" panose="020B0604030504040204" pitchFamily="50" charset="-128"/>
              </a:rPr>
              <a:t>・出産（本人または配偶者）の申し出をした労働者に</a:t>
            </a:r>
            <a:r>
              <a:rPr lang="ja-JP" altLang="en-US" sz="1400" b="1" dirty="0" smtClean="0">
                <a:solidFill>
                  <a:srgbClr val="DB4D6D"/>
                </a:solidFill>
                <a:latin typeface="メイリオ" panose="020B0604030504040204" pitchFamily="50" charset="-128"/>
                <a:ea typeface="メイリオ" panose="020B0604030504040204" pitchFamily="50" charset="-128"/>
              </a:rPr>
              <a:t>対する</a:t>
            </a:r>
            <a:r>
              <a:rPr lang="en-US" altLang="ja-JP" sz="1400" b="1" dirty="0" smtClean="0">
                <a:solidFill>
                  <a:srgbClr val="DB4D6D"/>
                </a:solidFill>
                <a:latin typeface="メイリオ" panose="020B0604030504040204" pitchFamily="50" charset="-128"/>
                <a:ea typeface="メイリオ" panose="020B0604030504040204" pitchFamily="50" charset="-128"/>
              </a:rPr>
              <a:t/>
            </a:r>
            <a:br>
              <a:rPr lang="en-US" altLang="ja-JP" sz="1400" b="1" dirty="0" smtClean="0">
                <a:solidFill>
                  <a:srgbClr val="DB4D6D"/>
                </a:solidFill>
                <a:latin typeface="メイリオ" panose="020B0604030504040204" pitchFamily="50" charset="-128"/>
                <a:ea typeface="メイリオ" panose="020B0604030504040204" pitchFamily="50" charset="-128"/>
              </a:rPr>
            </a:br>
            <a:r>
              <a:rPr lang="ja-JP" altLang="en-US" sz="1400" b="1" dirty="0" smtClean="0">
                <a:solidFill>
                  <a:srgbClr val="DB4D6D"/>
                </a:solidFill>
                <a:latin typeface="メイリオ" panose="020B0604030504040204" pitchFamily="50" charset="-128"/>
                <a:ea typeface="メイリオ" panose="020B0604030504040204" pitchFamily="50" charset="-128"/>
              </a:rPr>
              <a:t>　個別</a:t>
            </a:r>
            <a:r>
              <a:rPr lang="ja-JP" altLang="en-US" sz="1400" b="1" dirty="0">
                <a:solidFill>
                  <a:srgbClr val="DB4D6D"/>
                </a:solidFill>
                <a:latin typeface="メイリオ" panose="020B0604030504040204" pitchFamily="50" charset="-128"/>
                <a:ea typeface="メイリオ" panose="020B0604030504040204" pitchFamily="50" charset="-128"/>
              </a:rPr>
              <a:t>の周知・意向確認の措置</a:t>
            </a:r>
            <a:endParaRPr lang="en-US" altLang="ja-JP" sz="1400" b="1" dirty="0">
              <a:solidFill>
                <a:srgbClr val="DB4D6D"/>
              </a:solidFill>
              <a:latin typeface="メイリオ" panose="020B0604030504040204" pitchFamily="50" charset="-128"/>
              <a:ea typeface="メイリオ"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479877950"/>
              </p:ext>
            </p:extLst>
          </p:nvPr>
        </p:nvGraphicFramePr>
        <p:xfrm>
          <a:off x="297000" y="5457056"/>
          <a:ext cx="6264000" cy="1705356"/>
        </p:xfrm>
        <a:graphic>
          <a:graphicData uri="http://schemas.openxmlformats.org/drawingml/2006/table">
            <a:tbl>
              <a:tblPr firstRow="1" bandRow="1">
                <a:tableStyleId>{5C22544A-7EE6-4342-B048-85BDC9FD1C3A}</a:tableStyleId>
              </a:tblPr>
              <a:tblGrid>
                <a:gridCol w="1440000">
                  <a:extLst>
                    <a:ext uri="{9D8B030D-6E8A-4147-A177-3AD203B41FA5}">
                      <a16:colId xmlns:a16="http://schemas.microsoft.com/office/drawing/2014/main" val="1277292713"/>
                    </a:ext>
                  </a:extLst>
                </a:gridCol>
                <a:gridCol w="4824000">
                  <a:extLst>
                    <a:ext uri="{9D8B030D-6E8A-4147-A177-3AD203B41FA5}">
                      <a16:colId xmlns:a16="http://schemas.microsoft.com/office/drawing/2014/main" val="1870078862"/>
                    </a:ext>
                  </a:extLst>
                </a:gridCol>
              </a:tblGrid>
              <a:tr h="370840">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200" b="0" spc="300" dirty="0" smtClean="0">
                          <a:solidFill>
                            <a:schemeClr val="tx1"/>
                          </a:solidFill>
                          <a:latin typeface="メイリオ" panose="020B0604030504040204" pitchFamily="50" charset="-128"/>
                          <a:ea typeface="メイリオ" panose="020B0604030504040204" pitchFamily="50" charset="-128"/>
                        </a:rPr>
                        <a:t>周知事項</a:t>
                      </a:r>
                      <a:endParaRPr kumimoji="1" lang="ja-JP" altLang="en-US" sz="1200" b="0" spc="30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a:lnSpc>
                          <a:spcPct val="110000"/>
                        </a:lnSpc>
                        <a:spcBef>
                          <a:spcPts val="300"/>
                        </a:spcBef>
                      </a:pPr>
                      <a:r>
                        <a:rPr lang="ja-JP" altLang="en-US" sz="1200" b="0" dirty="0" smtClean="0">
                          <a:solidFill>
                            <a:schemeClr val="tx1"/>
                          </a:solidFill>
                          <a:latin typeface="メイリオ" panose="020B0604030504040204" pitchFamily="50" charset="-128"/>
                          <a:ea typeface="メイリオ" panose="020B0604030504040204" pitchFamily="50" charset="-128"/>
                        </a:rPr>
                        <a:t>① 育児休業・産後パパ育休に関する制度</a:t>
                      </a:r>
                    </a:p>
                    <a:p>
                      <a:pPr>
                        <a:lnSpc>
                          <a:spcPct val="110000"/>
                        </a:lnSpc>
                        <a:spcBef>
                          <a:spcPts val="300"/>
                        </a:spcBef>
                      </a:pPr>
                      <a:r>
                        <a:rPr lang="ja-JP" altLang="en-US" sz="1200" b="0" dirty="0" smtClean="0">
                          <a:solidFill>
                            <a:schemeClr val="tx1"/>
                          </a:solidFill>
                          <a:latin typeface="メイリオ" panose="020B0604030504040204" pitchFamily="50" charset="-128"/>
                          <a:ea typeface="メイリオ" panose="020B0604030504040204" pitchFamily="50" charset="-128"/>
                        </a:rPr>
                        <a:t>② 育児休業・産後パパ育休の申し出先</a:t>
                      </a:r>
                    </a:p>
                    <a:p>
                      <a:pPr>
                        <a:lnSpc>
                          <a:spcPct val="110000"/>
                        </a:lnSpc>
                        <a:spcBef>
                          <a:spcPts val="300"/>
                        </a:spcBef>
                      </a:pPr>
                      <a:r>
                        <a:rPr lang="ja-JP" altLang="en-US" sz="1200" b="0" dirty="0" smtClean="0">
                          <a:solidFill>
                            <a:schemeClr val="tx1"/>
                          </a:solidFill>
                          <a:latin typeface="メイリオ" panose="020B0604030504040204" pitchFamily="50" charset="-128"/>
                          <a:ea typeface="メイリオ" panose="020B0604030504040204" pitchFamily="50" charset="-128"/>
                        </a:rPr>
                        <a:t>③ 育児休業給付に関すること</a:t>
                      </a:r>
                    </a:p>
                    <a:p>
                      <a:pPr>
                        <a:lnSpc>
                          <a:spcPct val="110000"/>
                        </a:lnSpc>
                        <a:spcBef>
                          <a:spcPts val="300"/>
                        </a:spcBef>
                      </a:pPr>
                      <a:r>
                        <a:rPr lang="ja-JP" altLang="en-US" sz="1200" b="0" dirty="0" smtClean="0">
                          <a:solidFill>
                            <a:schemeClr val="tx1"/>
                          </a:solidFill>
                          <a:latin typeface="メイリオ" panose="020B0604030504040204" pitchFamily="50" charset="-128"/>
                          <a:ea typeface="メイリオ" panose="020B0604030504040204" pitchFamily="50" charset="-128"/>
                        </a:rPr>
                        <a:t>④ 労働者が育児休業・産後パパ育休期間について負担すべき</a:t>
                      </a:r>
                      <a:r>
                        <a:rPr lang="en-US" altLang="ja-JP" sz="1200" b="0" dirty="0" smtClean="0">
                          <a:solidFill>
                            <a:schemeClr val="tx1"/>
                          </a:solidFill>
                          <a:latin typeface="メイリオ" panose="020B0604030504040204" pitchFamily="50" charset="-128"/>
                          <a:ea typeface="メイリオ" panose="020B0604030504040204" pitchFamily="50" charset="-128"/>
                        </a:rPr>
                        <a:t/>
                      </a:r>
                      <a:br>
                        <a:rPr lang="en-US" altLang="ja-JP" sz="1200" b="0" dirty="0" smtClean="0">
                          <a:solidFill>
                            <a:schemeClr val="tx1"/>
                          </a:solidFill>
                          <a:latin typeface="メイリオ" panose="020B0604030504040204" pitchFamily="50" charset="-128"/>
                          <a:ea typeface="メイリオ" panose="020B0604030504040204" pitchFamily="50" charset="-128"/>
                        </a:rPr>
                      </a:br>
                      <a:r>
                        <a:rPr lang="ja-JP" altLang="en-US" sz="1200" b="0" dirty="0" smtClean="0">
                          <a:solidFill>
                            <a:schemeClr val="tx1"/>
                          </a:solidFill>
                          <a:latin typeface="メイリオ" panose="020B0604030504040204" pitchFamily="50" charset="-128"/>
                          <a:ea typeface="メイリオ" panose="020B0604030504040204" pitchFamily="50" charset="-128"/>
                        </a:rPr>
                        <a:t>　社会保険料の取り扱い</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3096983245"/>
                  </a:ext>
                </a:extLst>
              </a:tr>
              <a:tr h="370840">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200" b="0" spc="300" dirty="0" smtClean="0">
                          <a:solidFill>
                            <a:schemeClr val="tx1"/>
                          </a:solidFill>
                          <a:latin typeface="メイリオ" panose="020B0604030504040204" pitchFamily="50" charset="-128"/>
                          <a:ea typeface="メイリオ" panose="020B0604030504040204" pitchFamily="50" charset="-128"/>
                        </a:rPr>
                        <a:t>個別周知</a:t>
                      </a:r>
                      <a:r>
                        <a:rPr lang="ja-JP" altLang="en-US" sz="1200" b="0" dirty="0" smtClean="0">
                          <a:solidFill>
                            <a:schemeClr val="tx1"/>
                          </a:solidFill>
                          <a:latin typeface="メイリオ" panose="020B0604030504040204" pitchFamily="50" charset="-128"/>
                          <a:ea typeface="メイリオ" panose="020B0604030504040204" pitchFamily="50" charset="-128"/>
                        </a:rPr>
                        <a:t>・</a:t>
                      </a:r>
                      <a:r>
                        <a:rPr lang="en-US" altLang="ja-JP" sz="1200" b="0" dirty="0" smtClean="0">
                          <a:solidFill>
                            <a:schemeClr val="tx1"/>
                          </a:solidFill>
                          <a:latin typeface="メイリオ" panose="020B0604030504040204" pitchFamily="50" charset="-128"/>
                          <a:ea typeface="メイリオ" panose="020B0604030504040204" pitchFamily="50" charset="-128"/>
                        </a:rPr>
                        <a:t/>
                      </a:r>
                      <a:br>
                        <a:rPr lang="en-US" altLang="ja-JP" sz="1200" b="0" dirty="0" smtClean="0">
                          <a:solidFill>
                            <a:schemeClr val="tx1"/>
                          </a:solidFill>
                          <a:latin typeface="メイリオ" panose="020B0604030504040204" pitchFamily="50" charset="-128"/>
                          <a:ea typeface="メイリオ" panose="020B0604030504040204" pitchFamily="50" charset="-128"/>
                        </a:rPr>
                      </a:br>
                      <a:r>
                        <a:rPr lang="ja-JP" altLang="en-US" sz="1200" b="0" dirty="0" smtClean="0">
                          <a:solidFill>
                            <a:schemeClr val="tx1"/>
                          </a:solidFill>
                          <a:latin typeface="メイリオ" panose="020B0604030504040204" pitchFamily="50" charset="-128"/>
                          <a:ea typeface="メイリオ" panose="020B0604030504040204" pitchFamily="50" charset="-128"/>
                        </a:rPr>
                        <a:t>意向確認の方法</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200" b="0" dirty="0" smtClean="0">
                          <a:solidFill>
                            <a:schemeClr val="tx1"/>
                          </a:solidFill>
                          <a:latin typeface="メイリオ" panose="020B0604030504040204" pitchFamily="50" charset="-128"/>
                          <a:ea typeface="メイリオ" panose="020B0604030504040204" pitchFamily="50" charset="-128"/>
                        </a:rPr>
                        <a:t>①面談　②書面交付　③</a:t>
                      </a:r>
                      <a:r>
                        <a:rPr lang="en-US" altLang="ja-JP" sz="1200" b="0" dirty="0" smtClean="0">
                          <a:solidFill>
                            <a:schemeClr val="tx1"/>
                          </a:solidFill>
                          <a:latin typeface="メイリオ" panose="020B0604030504040204" pitchFamily="50" charset="-128"/>
                          <a:ea typeface="メイリオ" panose="020B0604030504040204" pitchFamily="50" charset="-128"/>
                        </a:rPr>
                        <a:t>FAX</a:t>
                      </a:r>
                      <a:r>
                        <a:rPr lang="ja-JP" altLang="en-US" sz="1200" b="0" dirty="0" smtClean="0">
                          <a:solidFill>
                            <a:schemeClr val="tx1"/>
                          </a:solidFill>
                          <a:latin typeface="メイリオ" panose="020B0604030504040204" pitchFamily="50" charset="-128"/>
                          <a:ea typeface="メイリオ" panose="020B0604030504040204" pitchFamily="50" charset="-128"/>
                        </a:rPr>
                        <a:t>　④電子メール等　のいずれか</a:t>
                      </a:r>
                      <a:endParaRPr kumimoji="1" lang="ja-JP" altLang="en-US" sz="1200" b="0"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noFill/>
                  </a:tcPr>
                </a:tc>
                <a:extLst>
                  <a:ext uri="{0D108BD9-81ED-4DB2-BD59-A6C34878D82A}">
                    <a16:rowId xmlns:a16="http://schemas.microsoft.com/office/drawing/2014/main" val="223756235"/>
                  </a:ext>
                </a:extLst>
              </a:tr>
            </a:tbl>
          </a:graphicData>
        </a:graphic>
      </p:graphicFrame>
      <p:sp>
        <p:nvSpPr>
          <p:cNvPr id="41" name="正方形/長方形 7"/>
          <p:cNvSpPr/>
          <p:nvPr/>
        </p:nvSpPr>
        <p:spPr>
          <a:xfrm>
            <a:off x="0" y="1692000"/>
            <a:ext cx="2520000" cy="216000"/>
          </a:xfrm>
          <a:prstGeom prst="homePlate">
            <a:avLst/>
          </a:prstGeom>
          <a:solidFill>
            <a:srgbClr val="DB4D6D"/>
          </a:solidFill>
          <a:ln w="28575">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2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令和４年４月１日施行</a:t>
            </a:r>
            <a:endParaRPr kumimoji="0" lang="ja-JP" altLang="en-US" sz="12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角丸四角形 1"/>
          <p:cNvSpPr/>
          <p:nvPr/>
        </p:nvSpPr>
        <p:spPr>
          <a:xfrm>
            <a:off x="5148000" y="7563320"/>
            <a:ext cx="1656000" cy="21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ctr"/>
          <a:lstStyle/>
          <a:p>
            <a:pPr algn="ctr">
              <a:lnSpc>
                <a:spcPct val="110000"/>
              </a:lnSpc>
            </a:pPr>
            <a:r>
              <a:rPr kumimoji="1" lang="ja-JP" altLang="en-US" sz="900" b="1" dirty="0" smtClean="0">
                <a:solidFill>
                  <a:srgbClr val="DB4D6D"/>
                </a:solidFill>
                <a:latin typeface="メイリオ" panose="020B0604030504040204" pitchFamily="50" charset="-128"/>
                <a:ea typeface="メイリオ" panose="020B0604030504040204" pitchFamily="50" charset="-128"/>
              </a:rPr>
              <a:t>就業規則等を見直しましょう</a:t>
            </a:r>
            <a:endParaRPr kumimoji="1" lang="ja-JP" altLang="en-US" sz="900" b="1" dirty="0">
              <a:solidFill>
                <a:srgbClr val="DB4D6D"/>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0" y="288000"/>
            <a:ext cx="6858000" cy="576000"/>
          </a:xfrm>
          <a:prstGeom prst="rect">
            <a:avLst/>
          </a:prstGeom>
          <a:solidFill>
            <a:srgbClr val="103185"/>
          </a:solidFill>
        </p:spPr>
        <p:txBody>
          <a:bodyPr wrap="square" tIns="36000" bIns="0" rtlCol="0" anchor="ctr" anchorCtr="0">
            <a:noAutofit/>
          </a:bodyPr>
          <a:lstStyle/>
          <a:p>
            <a:r>
              <a:rPr lang="ja-JP" altLang="en-US" sz="1600" b="1" spc="10" dirty="0">
                <a:solidFill>
                  <a:schemeClr val="bg1"/>
                </a:solidFill>
                <a:latin typeface="メイリオ" panose="020B0604030504040204" pitchFamily="50" charset="-128"/>
                <a:ea typeface="メイリオ" panose="020B0604030504040204" pitchFamily="50" charset="-128"/>
              </a:rPr>
              <a:t>３　産後パパ育休（出生時育児休業）の創設</a:t>
            </a:r>
            <a:endParaRPr lang="en-US" altLang="ja-JP" sz="1600" b="1" spc="10" dirty="0" smtClean="0">
              <a:solidFill>
                <a:schemeClr val="bg1"/>
              </a:solidFill>
              <a:latin typeface="メイリオ" panose="020B0604030504040204" pitchFamily="50" charset="-128"/>
              <a:ea typeface="メイリオ" panose="020B0604030504040204" pitchFamily="50" charset="-128"/>
            </a:endParaRPr>
          </a:p>
          <a:p>
            <a:r>
              <a:rPr lang="ja-JP" altLang="en-US" sz="1600" b="1" spc="10" dirty="0" smtClean="0">
                <a:solidFill>
                  <a:schemeClr val="bg1"/>
                </a:solidFill>
                <a:latin typeface="メイリオ" panose="020B0604030504040204" pitchFamily="50" charset="-128"/>
                <a:ea typeface="メイリオ" panose="020B0604030504040204" pitchFamily="50" charset="-128"/>
              </a:rPr>
              <a:t>４　育児休業の分割取得</a:t>
            </a:r>
            <a:endParaRPr lang="ja-JP" altLang="en-US" sz="1600" b="1" spc="10"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117000" y="5745088"/>
            <a:ext cx="6624000" cy="2523768"/>
          </a:xfrm>
          <a:prstGeom prst="rect">
            <a:avLst/>
          </a:prstGeom>
          <a:noFill/>
        </p:spPr>
        <p:txBody>
          <a:bodyPr wrap="square" rtlCol="0">
            <a:spAutoFit/>
          </a:bodyPr>
          <a:lstStyle/>
          <a:p>
            <a:pPr marL="355600" indent="-355600" defTabSz="844083">
              <a:lnSpc>
                <a:spcPct val="110000"/>
              </a:lnSpc>
              <a:defRPr/>
            </a:pP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１</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雇用環境</a:t>
            </a:r>
            <a:r>
              <a:rPr lang="ja-JP" altLang="en-US" sz="1000" dirty="0">
                <a:latin typeface="メイリオ" panose="020B0604030504040204" pitchFamily="50" charset="-128"/>
                <a:ea typeface="メイリオ" panose="020B0604030504040204" pitchFamily="50" charset="-128"/>
              </a:rPr>
              <a:t>の整備などについて、今回</a:t>
            </a:r>
            <a:r>
              <a:rPr lang="ja-JP" altLang="en-US" sz="1000" dirty="0" smtClean="0">
                <a:latin typeface="メイリオ" panose="020B0604030504040204" pitchFamily="50" charset="-128"/>
                <a:ea typeface="メイリオ" panose="020B0604030504040204" pitchFamily="50" charset="-128"/>
              </a:rPr>
              <a:t>の改正で義務付けられる内容を</a:t>
            </a:r>
            <a:r>
              <a:rPr lang="ja-JP" altLang="en-US" sz="1000" dirty="0">
                <a:latin typeface="メイリオ" panose="020B0604030504040204" pitchFamily="50" charset="-128"/>
                <a:ea typeface="メイリオ" panose="020B0604030504040204" pitchFamily="50" charset="-128"/>
              </a:rPr>
              <a:t>上回る</a:t>
            </a:r>
            <a:r>
              <a:rPr lang="ja-JP" altLang="en-US" sz="1000" dirty="0" smtClean="0">
                <a:latin typeface="メイリオ" panose="020B0604030504040204" pitchFamily="50" charset="-128"/>
                <a:ea typeface="メイリオ" panose="020B0604030504040204" pitchFamily="50" charset="-128"/>
              </a:rPr>
              <a:t>取り組みの</a:t>
            </a:r>
            <a:r>
              <a:rPr lang="ja-JP" altLang="en-US" sz="1000" dirty="0">
                <a:latin typeface="メイリオ" panose="020B0604030504040204" pitchFamily="50" charset="-128"/>
                <a:ea typeface="メイリオ" panose="020B0604030504040204" pitchFamily="50" charset="-128"/>
              </a:rPr>
              <a:t>実施</a:t>
            </a:r>
            <a:r>
              <a:rPr lang="ja-JP" altLang="en-US" sz="1000" dirty="0" smtClean="0">
                <a:latin typeface="メイリオ" panose="020B0604030504040204" pitchFamily="50" charset="-128"/>
                <a:ea typeface="メイリオ" panose="020B0604030504040204" pitchFamily="50" charset="-128"/>
              </a:rPr>
              <a:t>を労使</a:t>
            </a:r>
            <a:r>
              <a:rPr lang="ja-JP" altLang="en-US" sz="1000" dirty="0">
                <a:latin typeface="メイリオ" panose="020B0604030504040204" pitchFamily="50" charset="-128"/>
                <a:ea typeface="メイリオ" panose="020B0604030504040204" pitchFamily="50" charset="-128"/>
              </a:rPr>
              <a:t>協定</a:t>
            </a:r>
            <a:r>
              <a:rPr lang="ja-JP" altLang="en-US" sz="1000" dirty="0" smtClean="0">
                <a:latin typeface="メイリオ" panose="020B0604030504040204" pitchFamily="50" charset="-128"/>
                <a:ea typeface="メイリオ" panose="020B0604030504040204" pitchFamily="50" charset="-128"/>
              </a:rPr>
              <a:t>で</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定めて</a:t>
            </a:r>
            <a:r>
              <a:rPr lang="ja-JP" altLang="en-US" sz="1000" dirty="0">
                <a:latin typeface="メイリオ" panose="020B0604030504040204" pitchFamily="50" charset="-128"/>
                <a:ea typeface="メイリオ" panose="020B0604030504040204" pitchFamily="50" charset="-128"/>
              </a:rPr>
              <a:t>いる場合は、１か月前まで</a:t>
            </a:r>
            <a:r>
              <a:rPr lang="ja-JP" altLang="en-US" sz="1000" dirty="0" smtClean="0">
                <a:latin typeface="メイリオ" panose="020B0604030504040204" pitchFamily="50" charset="-128"/>
                <a:ea typeface="メイリオ" panose="020B0604030504040204" pitchFamily="50" charset="-128"/>
              </a:rPr>
              <a:t>とすることができます。</a:t>
            </a:r>
            <a:endParaRPr lang="en-US" altLang="ja-JP" sz="1000" dirty="0">
              <a:latin typeface="メイリオ" panose="020B0604030504040204" pitchFamily="50" charset="-128"/>
              <a:ea typeface="メイリオ" panose="020B0604030504040204" pitchFamily="50" charset="-128"/>
            </a:endParaRPr>
          </a:p>
          <a:p>
            <a:pPr marL="832359" indent="-832359" defTabSz="844083">
              <a:lnSpc>
                <a:spcPct val="110000"/>
              </a:lnSpc>
              <a:spcBef>
                <a:spcPts val="600"/>
              </a:spcBef>
              <a:defRPr/>
            </a:pP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２</a:t>
            </a:r>
            <a:r>
              <a:rPr lang="ja-JP" altLang="en-US" sz="1000" dirty="0">
                <a:latin typeface="メイリオ" panose="020B0604030504040204" pitchFamily="50" charset="-128"/>
                <a:ea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rPr>
              <a:t>具体的な手続きの流れは以下①～④のとおりです。</a:t>
            </a:r>
            <a:endParaRPr lang="en-US" altLang="ja-JP" sz="1000" dirty="0" smtClean="0">
              <a:latin typeface="メイリオ" panose="020B0604030504040204" pitchFamily="50" charset="-128"/>
              <a:ea typeface="メイリオ" panose="020B0604030504040204" pitchFamily="50" charset="-128"/>
            </a:endParaRPr>
          </a:p>
          <a:p>
            <a:pPr marL="269875" indent="-269875" defTabSz="844083">
              <a:lnSpc>
                <a:spcPct val="110000"/>
              </a:lnSpc>
              <a:defRPr/>
            </a:pPr>
            <a:r>
              <a:rPr lang="ja-JP" altLang="en-US" sz="1000" dirty="0" smtClean="0">
                <a:latin typeface="メイリオ" panose="020B0604030504040204" pitchFamily="50" charset="-128"/>
                <a:ea typeface="メイリオ" panose="020B0604030504040204" pitchFamily="50" charset="-128"/>
              </a:rPr>
              <a:t>　　　①労働者</a:t>
            </a:r>
            <a:r>
              <a:rPr lang="ja-JP" altLang="en-US" sz="1000" dirty="0">
                <a:latin typeface="メイリオ" panose="020B0604030504040204" pitchFamily="50" charset="-128"/>
                <a:ea typeface="メイリオ" panose="020B0604030504040204" pitchFamily="50" charset="-128"/>
              </a:rPr>
              <a:t>が就業して</a:t>
            </a:r>
            <a:r>
              <a:rPr lang="ja-JP" altLang="en-US" sz="1000" dirty="0" smtClean="0">
                <a:latin typeface="メイリオ" panose="020B0604030504040204" pitchFamily="50" charset="-128"/>
                <a:ea typeface="メイリオ" panose="020B0604030504040204" pitchFamily="50" charset="-128"/>
              </a:rPr>
              <a:t>もよい</a:t>
            </a:r>
            <a:r>
              <a:rPr lang="ja-JP" altLang="en-US" sz="1000" dirty="0">
                <a:latin typeface="メイリオ" panose="020B0604030504040204" pitchFamily="50" charset="-128"/>
                <a:ea typeface="メイリオ" panose="020B0604030504040204" pitchFamily="50" charset="-128"/>
              </a:rPr>
              <a:t>場合</a:t>
            </a:r>
            <a:r>
              <a:rPr lang="ja-JP" altLang="en-US" sz="1000" dirty="0" smtClean="0">
                <a:latin typeface="メイリオ" panose="020B0604030504040204" pitchFamily="50" charset="-128"/>
                <a:ea typeface="メイリオ" panose="020B0604030504040204" pitchFamily="50" charset="-128"/>
              </a:rPr>
              <a:t>は、事業</a:t>
            </a:r>
            <a:r>
              <a:rPr lang="ja-JP" altLang="en-US" sz="1000" dirty="0">
                <a:latin typeface="メイリオ" panose="020B0604030504040204" pitchFamily="50" charset="-128"/>
                <a:ea typeface="メイリオ" panose="020B0604030504040204" pitchFamily="50" charset="-128"/>
              </a:rPr>
              <a:t>主にその条件を</a:t>
            </a:r>
            <a:r>
              <a:rPr lang="ja-JP" altLang="en-US" sz="1000" dirty="0" smtClean="0">
                <a:latin typeface="メイリオ" panose="020B0604030504040204" pitchFamily="50" charset="-128"/>
                <a:ea typeface="メイリオ" panose="020B0604030504040204" pitchFamily="50" charset="-128"/>
              </a:rPr>
              <a:t>申し出</a:t>
            </a:r>
            <a:endParaRPr lang="en-US" altLang="ja-JP" sz="1000" dirty="0">
              <a:latin typeface="メイリオ" panose="020B0604030504040204" pitchFamily="50" charset="-128"/>
              <a:ea typeface="メイリオ" panose="020B0604030504040204" pitchFamily="50" charset="-128"/>
            </a:endParaRPr>
          </a:p>
          <a:p>
            <a:pPr marL="831850" indent="-831850" defTabSz="844083">
              <a:lnSpc>
                <a:spcPct val="110000"/>
              </a:lnSpc>
              <a:defRPr/>
            </a:pPr>
            <a:r>
              <a:rPr lang="ja-JP" altLang="en-US" sz="1000" dirty="0" smtClean="0">
                <a:latin typeface="メイリオ" panose="020B0604030504040204" pitchFamily="50" charset="-128"/>
                <a:ea typeface="メイリオ" panose="020B0604030504040204" pitchFamily="50" charset="-128"/>
              </a:rPr>
              <a:t>　　　②事業</a:t>
            </a:r>
            <a:r>
              <a:rPr lang="ja-JP" altLang="en-US" sz="1000" dirty="0">
                <a:latin typeface="メイリオ" panose="020B0604030504040204" pitchFamily="50" charset="-128"/>
                <a:ea typeface="メイリオ" panose="020B0604030504040204" pitchFamily="50" charset="-128"/>
              </a:rPr>
              <a:t>主は、労働者が申し出た条件の範囲内で候補日・時間を</a:t>
            </a:r>
            <a:r>
              <a:rPr lang="ja-JP" altLang="en-US" sz="1000" dirty="0" smtClean="0">
                <a:latin typeface="メイリオ" panose="020B0604030504040204" pitchFamily="50" charset="-128"/>
                <a:ea typeface="メイリオ" panose="020B0604030504040204" pitchFamily="50" charset="-128"/>
              </a:rPr>
              <a:t>提示（候補日等がない場合はその旨）</a:t>
            </a:r>
            <a:endParaRPr lang="en-US" altLang="ja-JP" sz="1000" dirty="0" smtClean="0">
              <a:latin typeface="メイリオ" panose="020B0604030504040204" pitchFamily="50" charset="-128"/>
              <a:ea typeface="メイリオ" panose="020B0604030504040204" pitchFamily="50" charset="-128"/>
            </a:endParaRPr>
          </a:p>
          <a:p>
            <a:pPr marL="990600" indent="-990600" defTabSz="844083">
              <a:lnSpc>
                <a:spcPct val="110000"/>
              </a:lnSpc>
              <a:defRPr/>
            </a:pPr>
            <a:r>
              <a:rPr lang="ja-JP" altLang="en-US" sz="1000" dirty="0" smtClean="0">
                <a:latin typeface="メイリオ" panose="020B0604030504040204" pitchFamily="50" charset="-128"/>
                <a:ea typeface="メイリオ" panose="020B0604030504040204" pitchFamily="50" charset="-128"/>
              </a:rPr>
              <a:t>　　　③労働者</a:t>
            </a:r>
            <a:r>
              <a:rPr lang="ja-JP" altLang="en-US" sz="1000" dirty="0">
                <a:latin typeface="メイリオ" panose="020B0604030504040204" pitchFamily="50" charset="-128"/>
                <a:ea typeface="メイリオ" panose="020B0604030504040204" pitchFamily="50" charset="-128"/>
              </a:rPr>
              <a:t>が</a:t>
            </a:r>
            <a:r>
              <a:rPr lang="ja-JP" altLang="en-US" sz="1000" dirty="0" smtClean="0">
                <a:latin typeface="メイリオ" panose="020B0604030504040204" pitchFamily="50" charset="-128"/>
                <a:ea typeface="メイリオ" panose="020B0604030504040204" pitchFamily="50" charset="-128"/>
              </a:rPr>
              <a:t>同意</a:t>
            </a:r>
            <a:endParaRPr lang="en-US" altLang="ja-JP" sz="1000" dirty="0">
              <a:latin typeface="メイリオ" panose="020B0604030504040204" pitchFamily="50" charset="-128"/>
              <a:ea typeface="メイリオ" panose="020B0604030504040204" pitchFamily="50" charset="-128"/>
            </a:endParaRPr>
          </a:p>
          <a:p>
            <a:pPr marL="990600" indent="-990600" defTabSz="844083">
              <a:lnSpc>
                <a:spcPct val="110000"/>
              </a:lnSpc>
              <a:defRPr/>
            </a:pPr>
            <a:r>
              <a:rPr lang="ja-JP" altLang="en-US" sz="1000" dirty="0" smtClean="0">
                <a:latin typeface="メイリオ" panose="020B0604030504040204" pitchFamily="50" charset="-128"/>
                <a:ea typeface="メイリオ" panose="020B0604030504040204" pitchFamily="50" charset="-128"/>
              </a:rPr>
              <a:t>　　　④事業主が通知</a:t>
            </a:r>
            <a:endParaRPr lang="ja-JP" altLang="en-US" sz="1000" dirty="0">
              <a:latin typeface="メイリオ" panose="020B0604030504040204" pitchFamily="50" charset="-128"/>
              <a:ea typeface="メイリオ" panose="020B0604030504040204" pitchFamily="50" charset="-128"/>
            </a:endParaRPr>
          </a:p>
          <a:p>
            <a:pPr marL="357188" indent="-357188">
              <a:lnSpc>
                <a:spcPct val="110000"/>
              </a:lnSpc>
              <a:spcBef>
                <a:spcPts val="600"/>
              </a:spcBef>
            </a:pPr>
            <a:r>
              <a:rPr lang="ja-JP" altLang="en-US" sz="1000" dirty="0" smtClean="0">
                <a:latin typeface="メイリオ" panose="020B0604030504040204" pitchFamily="50" charset="-128"/>
                <a:ea typeface="メイリオ" panose="020B0604030504040204" pitchFamily="50" charset="-128"/>
              </a:rPr>
              <a:t>　　　なお、就業</a:t>
            </a:r>
            <a:r>
              <a:rPr lang="ja-JP" altLang="en-US" sz="1000" dirty="0">
                <a:latin typeface="メイリオ" panose="020B0604030504040204" pitchFamily="50" charset="-128"/>
                <a:ea typeface="メイリオ" panose="020B0604030504040204" pitchFamily="50" charset="-128"/>
              </a:rPr>
              <a:t>可能日</a:t>
            </a:r>
            <a:r>
              <a:rPr lang="ja-JP" altLang="en-US" sz="1000" dirty="0" smtClean="0">
                <a:latin typeface="メイリオ" panose="020B0604030504040204" pitchFamily="50" charset="-128"/>
                <a:ea typeface="メイリオ" panose="020B0604030504040204" pitchFamily="50" charset="-128"/>
              </a:rPr>
              <a:t>等には上限があります。</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●休業期間中の所定労働日・所定労働時間の半分</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●休業開始・終了</a:t>
            </a:r>
            <a:r>
              <a:rPr lang="ja-JP" altLang="en-US" sz="1000" dirty="0">
                <a:latin typeface="メイリオ" panose="020B0604030504040204" pitchFamily="50" charset="-128"/>
                <a:ea typeface="メイリオ" panose="020B0604030504040204" pitchFamily="50" charset="-128"/>
              </a:rPr>
              <a:t>予定</a:t>
            </a:r>
            <a:r>
              <a:rPr lang="ja-JP" altLang="en-US" sz="1000" dirty="0" smtClean="0">
                <a:latin typeface="メイリオ" panose="020B0604030504040204" pitchFamily="50" charset="-128"/>
                <a:ea typeface="メイリオ" panose="020B0604030504040204" pitchFamily="50" charset="-128"/>
              </a:rPr>
              <a:t>日を</a:t>
            </a:r>
            <a:r>
              <a:rPr lang="ja-JP" altLang="en-US" sz="1000" dirty="0">
                <a:latin typeface="メイリオ" panose="020B0604030504040204" pitchFamily="50" charset="-128"/>
                <a:ea typeface="メイリオ" panose="020B0604030504040204" pitchFamily="50" charset="-128"/>
              </a:rPr>
              <a:t>就業日とする場合</a:t>
            </a:r>
            <a:r>
              <a:rPr lang="ja-JP" altLang="en-US" sz="1000" dirty="0" smtClean="0">
                <a:latin typeface="メイリオ" panose="020B0604030504040204" pitchFamily="50" charset="-128"/>
                <a:ea typeface="メイリオ" panose="020B0604030504040204" pitchFamily="50" charset="-128"/>
              </a:rPr>
              <a:t>は当該</a:t>
            </a:r>
            <a:r>
              <a:rPr lang="ja-JP" altLang="en-US" sz="1000" dirty="0">
                <a:latin typeface="メイリオ" panose="020B0604030504040204" pitchFamily="50" charset="-128"/>
                <a:ea typeface="メイリオ" panose="020B0604030504040204" pitchFamily="50" charset="-128"/>
              </a:rPr>
              <a:t>日の所定労働時間数</a:t>
            </a:r>
            <a:r>
              <a:rPr lang="ja-JP" altLang="en-US" sz="1000" dirty="0" smtClean="0">
                <a:latin typeface="メイリオ" panose="020B0604030504040204" pitchFamily="50" charset="-128"/>
                <a:ea typeface="メイリオ" panose="020B0604030504040204" pitchFamily="50" charset="-128"/>
              </a:rPr>
              <a:t>未満</a:t>
            </a:r>
            <a:endParaRPr lang="en-US" altLang="ja-JP" sz="1000" dirty="0">
              <a:latin typeface="メイリオ" panose="020B0604030504040204" pitchFamily="50" charset="-128"/>
              <a:ea typeface="メイリオ" panose="020B0604030504040204" pitchFamily="50" charset="-128"/>
            </a:endParaRPr>
          </a:p>
          <a:p>
            <a:pPr marL="357188" indent="-357188">
              <a:lnSpc>
                <a:spcPct val="110000"/>
              </a:lnSpc>
              <a:spcBef>
                <a:spcPts val="600"/>
              </a:spcBef>
            </a:pPr>
            <a:r>
              <a:rPr lang="ja-JP" altLang="en-US" sz="1000" dirty="0" smtClean="0">
                <a:latin typeface="メイリオ" panose="020B0604030504040204" pitchFamily="50" charset="-128"/>
                <a:ea typeface="メイリオ" panose="020B0604030504040204" pitchFamily="50" charset="-128"/>
              </a:rPr>
              <a:t>　　　例）所定労働時間が</a:t>
            </a:r>
            <a:r>
              <a:rPr lang="zh-TW" altLang="en-US" sz="1000" dirty="0" smtClean="0">
                <a:latin typeface="メイリオ" panose="020B0604030504040204" pitchFamily="50" charset="-128"/>
                <a:ea typeface="メイリオ" panose="020B0604030504040204" pitchFamily="50" charset="-128"/>
              </a:rPr>
              <a:t>１日８時間</a:t>
            </a:r>
            <a:r>
              <a:rPr lang="ja-JP" altLang="en-US" sz="1000" dirty="0" err="1"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１週間の所定労働日が</a:t>
            </a:r>
            <a:r>
              <a:rPr lang="zh-TW" altLang="en-US" sz="1000" dirty="0" smtClean="0">
                <a:latin typeface="メイリオ" panose="020B0604030504040204" pitchFamily="50" charset="-128"/>
                <a:ea typeface="メイリオ" panose="020B0604030504040204" pitchFamily="50" charset="-128"/>
              </a:rPr>
              <a:t>５日</a:t>
            </a:r>
            <a:r>
              <a:rPr lang="ja-JP" altLang="en-US" sz="1000" dirty="0" smtClean="0">
                <a:latin typeface="メイリオ" panose="020B0604030504040204" pitchFamily="50" charset="-128"/>
                <a:ea typeface="メイリオ" panose="020B0604030504040204" pitchFamily="50" charset="-128"/>
              </a:rPr>
              <a:t>の労働者が、</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休業</a:t>
            </a:r>
            <a:r>
              <a:rPr lang="ja-JP" altLang="en-US" sz="1000" dirty="0">
                <a:latin typeface="メイリオ" panose="020B0604030504040204" pitchFamily="50" charset="-128"/>
                <a:ea typeface="メイリオ" panose="020B0604030504040204" pitchFamily="50" charset="-128"/>
              </a:rPr>
              <a:t>２週間・休業期間中の所定労働日</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日・休業期間中の所定労働時間</a:t>
            </a:r>
            <a:r>
              <a:rPr lang="en-US" altLang="ja-JP" sz="1000" dirty="0">
                <a:latin typeface="メイリオ" panose="020B0604030504040204" pitchFamily="50" charset="-128"/>
                <a:ea typeface="メイリオ" panose="020B0604030504040204" pitchFamily="50" charset="-128"/>
              </a:rPr>
              <a:t>80</a:t>
            </a:r>
            <a:r>
              <a:rPr lang="ja-JP" altLang="en-US" sz="1000" dirty="0">
                <a:latin typeface="メイリオ" panose="020B0604030504040204" pitchFamily="50" charset="-128"/>
                <a:ea typeface="メイリオ" panose="020B0604030504040204" pitchFamily="50" charset="-128"/>
              </a:rPr>
              <a:t>時間の</a:t>
            </a:r>
            <a:r>
              <a:rPr lang="ja-JP" altLang="en-US" sz="1000" dirty="0" smtClean="0">
                <a:latin typeface="メイリオ" panose="020B0604030504040204" pitchFamily="50" charset="-128"/>
                <a:ea typeface="メイリオ" panose="020B0604030504040204" pitchFamily="50" charset="-128"/>
              </a:rPr>
              <a:t>場合</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就業日数上限５日、就業時間上限</a:t>
            </a:r>
            <a:r>
              <a:rPr lang="en-US" altLang="ja-JP" sz="1000" dirty="0">
                <a:latin typeface="メイリオ" panose="020B0604030504040204" pitchFamily="50" charset="-128"/>
                <a:ea typeface="メイリオ" panose="020B0604030504040204" pitchFamily="50" charset="-128"/>
              </a:rPr>
              <a:t>40</a:t>
            </a:r>
            <a:r>
              <a:rPr lang="ja-JP" altLang="en-US" sz="1000" dirty="0">
                <a:latin typeface="メイリオ" panose="020B0604030504040204" pitchFamily="50" charset="-128"/>
                <a:ea typeface="メイリオ" panose="020B0604030504040204" pitchFamily="50" charset="-128"/>
              </a:rPr>
              <a:t>時間、休業開始・終了予定日の就業は８時間</a:t>
            </a:r>
            <a:r>
              <a:rPr lang="ja-JP" altLang="en-US" sz="1000" dirty="0" smtClean="0">
                <a:latin typeface="メイリオ" panose="020B0604030504040204" pitchFamily="50" charset="-128"/>
                <a:ea typeface="メイリオ" panose="020B0604030504040204" pitchFamily="50" charset="-128"/>
              </a:rPr>
              <a:t>未満</a:t>
            </a:r>
            <a:endParaRPr lang="en-US" altLang="ja-JP" sz="1000" dirty="0" smtClean="0">
              <a:latin typeface="メイリオ" panose="020B0604030504040204" pitchFamily="50" charset="-128"/>
              <a:ea typeface="メイリオ"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273905991"/>
              </p:ext>
            </p:extLst>
          </p:nvPr>
        </p:nvGraphicFramePr>
        <p:xfrm>
          <a:off x="189000" y="920552"/>
          <a:ext cx="6480000" cy="4772268"/>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273334426"/>
                    </a:ext>
                  </a:extLst>
                </a:gridCol>
                <a:gridCol w="2412000">
                  <a:extLst>
                    <a:ext uri="{9D8B030D-6E8A-4147-A177-3AD203B41FA5}">
                      <a16:colId xmlns:a16="http://schemas.microsoft.com/office/drawing/2014/main" val="1156158774"/>
                    </a:ext>
                  </a:extLst>
                </a:gridCol>
                <a:gridCol w="1440000">
                  <a:extLst>
                    <a:ext uri="{9D8B030D-6E8A-4147-A177-3AD203B41FA5}">
                      <a16:colId xmlns:a16="http://schemas.microsoft.com/office/drawing/2014/main" val="2547995889"/>
                    </a:ext>
                  </a:extLst>
                </a:gridCol>
                <a:gridCol w="1440000">
                  <a:extLst>
                    <a:ext uri="{9D8B030D-6E8A-4147-A177-3AD203B41FA5}">
                      <a16:colId xmlns:a16="http://schemas.microsoft.com/office/drawing/2014/main" val="4193722569"/>
                    </a:ext>
                  </a:extLst>
                </a:gridCol>
              </a:tblGrid>
              <a:tr h="288000">
                <a:tc>
                  <a:txBody>
                    <a:bodyPr/>
                    <a:lstStyle/>
                    <a:p>
                      <a:pPr algn="ctr">
                        <a:lnSpc>
                          <a:spcPct val="110000"/>
                        </a:lnSpc>
                      </a:pPr>
                      <a:endParaRPr lang="ja-JP" altLang="en-US" sz="1400" b="1" u="none" spc="300" dirty="0" smtClean="0">
                        <a:solidFill>
                          <a:schemeClr val="bg1"/>
                        </a:solidFill>
                        <a:latin typeface="メイリオ" panose="020B0604030504040204" pitchFamily="50" charset="-128"/>
                        <a:ea typeface="メイリオ" panose="020B0604030504040204" pitchFamily="50" charset="-128"/>
                      </a:endParaRPr>
                    </a:p>
                  </a:txBody>
                  <a:tcPr marT="36000" marB="36000" anchor="ctr">
                    <a:lnL w="12700" cap="flat" cmpd="sng" algn="ctr">
                      <a:no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300" b="1" u="none" spc="0" baseline="0" dirty="0" smtClean="0">
                          <a:solidFill>
                            <a:schemeClr val="bg1"/>
                          </a:solidFill>
                          <a:latin typeface="メイリオ" panose="020B0604030504040204" pitchFamily="50" charset="-128"/>
                          <a:ea typeface="メイリオ" panose="020B0604030504040204" pitchFamily="50" charset="-128"/>
                        </a:rPr>
                        <a:t>産後パパ育休（</a:t>
                      </a:r>
                      <a:r>
                        <a:rPr lang="en-US" altLang="ja-JP" sz="1300" b="1" u="none" spc="0" baseline="0" dirty="0" smtClean="0">
                          <a:solidFill>
                            <a:schemeClr val="bg1"/>
                          </a:solidFill>
                          <a:latin typeface="メイリオ" panose="020B0604030504040204" pitchFamily="50" charset="-128"/>
                          <a:ea typeface="メイリオ" panose="020B0604030504040204" pitchFamily="50" charset="-128"/>
                        </a:rPr>
                        <a:t>R4.10.1</a:t>
                      </a:r>
                      <a:r>
                        <a:rPr lang="ja-JP" altLang="en-US" sz="1300" b="1" u="none" spc="0" baseline="0" dirty="0" smtClean="0">
                          <a:solidFill>
                            <a:schemeClr val="bg1"/>
                          </a:solidFill>
                          <a:latin typeface="メイリオ" panose="020B0604030504040204" pitchFamily="50" charset="-128"/>
                          <a:ea typeface="メイリオ" panose="020B0604030504040204" pitchFamily="50" charset="-128"/>
                        </a:rPr>
                        <a:t>～）</a:t>
                      </a:r>
                      <a:endParaRPr lang="en-US" altLang="ja-JP" sz="1300" b="1" u="none" spc="0" baseline="0" dirty="0" smtClean="0">
                        <a:solidFill>
                          <a:schemeClr val="bg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10000"/>
                        </a:lnSpc>
                        <a:spcBef>
                          <a:spcPts val="0"/>
                        </a:spcBef>
                        <a:spcAft>
                          <a:spcPts val="0"/>
                        </a:spcAft>
                        <a:buClrTx/>
                        <a:buSzTx/>
                        <a:buFontTx/>
                        <a:buNone/>
                        <a:tabLst/>
                        <a:defRPr/>
                      </a:pPr>
                      <a:r>
                        <a:rPr lang="ja-JP" altLang="en-US" sz="1100" b="1" u="none" spc="0" dirty="0" smtClean="0">
                          <a:solidFill>
                            <a:schemeClr val="bg1"/>
                          </a:solidFill>
                          <a:latin typeface="メイリオ" panose="020B0604030504040204" pitchFamily="50" charset="-128"/>
                          <a:ea typeface="メイリオ" panose="020B0604030504040204" pitchFamily="50" charset="-128"/>
                        </a:rPr>
                        <a:t>育休とは別に取得可能</a:t>
                      </a:r>
                    </a:p>
                  </a:txBody>
                  <a:tcPr marT="36000" marB="36000" anchor="ctr">
                    <a:lnL w="12700" cap="flat" cmpd="sng" algn="ctr">
                      <a:solidFill>
                        <a:srgbClr val="DB4D6D"/>
                      </a:solidFill>
                      <a:prstDash val="solid"/>
                      <a:round/>
                      <a:headEnd type="none" w="med" len="med"/>
                      <a:tailEnd type="none" w="med" len="med"/>
                    </a:lnL>
                    <a:lnR w="12700" cap="flat" cmpd="sng" algn="ctr">
                      <a:solidFill>
                        <a:srgbClr val="FEDFE1"/>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DB4D6D"/>
                    </a:solidFill>
                  </a:tcPr>
                </a:tc>
                <a:tc>
                  <a:txBody>
                    <a:bodyPr/>
                    <a:lstStyle/>
                    <a:p>
                      <a:pPr algn="ctr">
                        <a:lnSpc>
                          <a:spcPct val="110000"/>
                        </a:lnSpc>
                      </a:pPr>
                      <a:r>
                        <a:rPr kumimoji="1" lang="ja-JP" altLang="en-US" sz="1300" u="none" spc="0" dirty="0" smtClean="0">
                          <a:latin typeface="メイリオ" panose="020B0604030504040204" pitchFamily="50" charset="-128"/>
                          <a:ea typeface="メイリオ" panose="020B0604030504040204" pitchFamily="50" charset="-128"/>
                        </a:rPr>
                        <a:t>育休制度</a:t>
                      </a:r>
                      <a:endParaRPr kumimoji="1" lang="en-US" altLang="ja-JP" sz="1300" u="none" spc="0"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300" u="none" spc="0" dirty="0" smtClean="0">
                          <a:latin typeface="メイリオ" panose="020B0604030504040204" pitchFamily="50" charset="-128"/>
                          <a:ea typeface="メイリオ" panose="020B0604030504040204" pitchFamily="50" charset="-128"/>
                        </a:rPr>
                        <a:t>（</a:t>
                      </a:r>
                      <a:r>
                        <a:rPr kumimoji="1" lang="en-US" altLang="ja-JP" sz="1300" u="none" spc="0" dirty="0" smtClean="0">
                          <a:latin typeface="メイリオ" panose="020B0604030504040204" pitchFamily="50" charset="-128"/>
                          <a:ea typeface="メイリオ" panose="020B0604030504040204" pitchFamily="50" charset="-128"/>
                        </a:rPr>
                        <a:t>R4.10.1</a:t>
                      </a:r>
                      <a:r>
                        <a:rPr kumimoji="1" lang="ja-JP" altLang="en-US" sz="1300" u="none" spc="0" dirty="0" smtClean="0">
                          <a:latin typeface="メイリオ" panose="020B0604030504040204" pitchFamily="50" charset="-128"/>
                          <a:ea typeface="メイリオ" panose="020B0604030504040204" pitchFamily="50" charset="-128"/>
                        </a:rPr>
                        <a:t>～）</a:t>
                      </a:r>
                    </a:p>
                  </a:txBody>
                  <a:tcPr marT="36000" marB="36000" anchor="ctr">
                    <a:lnL w="12700" cap="flat" cmpd="sng" algn="ctr">
                      <a:solidFill>
                        <a:srgbClr val="FEDFE1"/>
                      </a:solidFill>
                      <a:prstDash val="solid"/>
                      <a:round/>
                      <a:headEnd type="none" w="med" len="med"/>
                      <a:tailEnd type="none" w="med" len="med"/>
                    </a:lnL>
                    <a:lnR w="12700" cap="flat" cmpd="sng" algn="ctr">
                      <a:solidFill>
                        <a:srgbClr val="FEDFE1"/>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DB4D6D"/>
                    </a:solidFill>
                  </a:tcPr>
                </a:tc>
                <a:tc>
                  <a:txBody>
                    <a:bodyPr/>
                    <a:lstStyle/>
                    <a:p>
                      <a:pPr algn="ctr">
                        <a:lnSpc>
                          <a:spcPct val="110000"/>
                        </a:lnSpc>
                      </a:pPr>
                      <a:r>
                        <a:rPr kumimoji="1" lang="ja-JP" altLang="en-US" sz="1300" u="none" dirty="0" smtClean="0">
                          <a:latin typeface="メイリオ" panose="020B0604030504040204" pitchFamily="50" charset="-128"/>
                          <a:ea typeface="メイリオ" panose="020B0604030504040204" pitchFamily="50" charset="-128"/>
                        </a:rPr>
                        <a:t>育休制度</a:t>
                      </a:r>
                      <a:endParaRPr kumimoji="1" lang="en-US" altLang="ja-JP" sz="1300" u="none" dirty="0" smtClean="0">
                        <a:latin typeface="メイリオ" panose="020B0604030504040204" pitchFamily="50" charset="-128"/>
                        <a:ea typeface="メイリオ" panose="020B0604030504040204" pitchFamily="50" charset="-128"/>
                      </a:endParaRPr>
                    </a:p>
                    <a:p>
                      <a:pPr algn="ctr">
                        <a:lnSpc>
                          <a:spcPct val="110000"/>
                        </a:lnSpc>
                      </a:pPr>
                      <a:r>
                        <a:rPr kumimoji="1" lang="ja-JP" altLang="en-US" sz="1300" u="none" dirty="0" smtClean="0">
                          <a:latin typeface="メイリオ" panose="020B0604030504040204" pitchFamily="50" charset="-128"/>
                          <a:ea typeface="メイリオ" panose="020B0604030504040204" pitchFamily="50" charset="-128"/>
                        </a:rPr>
                        <a:t>（現行）</a:t>
                      </a:r>
                      <a:endParaRPr kumimoji="1" lang="ja-JP" altLang="en-US" sz="1300" u="none" dirty="0">
                        <a:latin typeface="メイリオ" panose="020B0604030504040204" pitchFamily="50" charset="-128"/>
                        <a:ea typeface="メイリオ" panose="020B0604030504040204" pitchFamily="50" charset="-128"/>
                      </a:endParaRPr>
                    </a:p>
                  </a:txBody>
                  <a:tcPr marT="36000" marB="36000" anchor="ctr">
                    <a:lnL w="12700" cap="flat" cmpd="sng" algn="ctr">
                      <a:solidFill>
                        <a:srgbClr val="FEDFE1"/>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FEDFE1"/>
                      </a:solidFill>
                      <a:prstDash val="solid"/>
                      <a:round/>
                      <a:headEnd type="none" w="med" len="med"/>
                      <a:tailEnd type="none" w="med" len="med"/>
                    </a:lnB>
                    <a:solidFill>
                      <a:srgbClr val="E4788F"/>
                    </a:solidFill>
                  </a:tcPr>
                </a:tc>
                <a:extLst>
                  <a:ext uri="{0D108BD9-81ED-4DB2-BD59-A6C34878D82A}">
                    <a16:rowId xmlns:a16="http://schemas.microsoft.com/office/drawing/2014/main" val="2788230464"/>
                  </a:ext>
                </a:extLst>
              </a:tr>
              <a:tr h="612000">
                <a:tc>
                  <a:txBody>
                    <a:bodyPr/>
                    <a:lstStyle/>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対象期間</a:t>
                      </a:r>
                      <a:endParaRPr lang="en-US" altLang="ja-JP" sz="1200" b="1" u="none" spc="300" dirty="0" smtClean="0">
                        <a:solidFill>
                          <a:schemeClr val="bg1"/>
                        </a:solidFill>
                        <a:latin typeface="メイリオ" panose="020B0604030504040204" pitchFamily="50" charset="-128"/>
                        <a:ea typeface="メイリオ" panose="020B0604030504040204" pitchFamily="50" charset="-128"/>
                      </a:endParaRPr>
                    </a:p>
                    <a:p>
                      <a:pPr algn="ctr">
                        <a:lnSpc>
                          <a:spcPct val="110000"/>
                        </a:lnSpc>
                      </a:pPr>
                      <a:r>
                        <a:rPr lang="ja-JP" altLang="en-US" sz="1200" b="1" u="none" dirty="0" smtClean="0">
                          <a:solidFill>
                            <a:schemeClr val="bg1"/>
                          </a:solidFill>
                          <a:latin typeface="メイリオ" panose="020B0604030504040204" pitchFamily="50" charset="-128"/>
                          <a:ea typeface="メイリオ" panose="020B0604030504040204" pitchFamily="50" charset="-128"/>
                        </a:rPr>
                        <a:t>取得可能日数</a:t>
                      </a: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03185"/>
                    </a:solidFill>
                  </a:tcPr>
                </a:tc>
                <a:tc>
                  <a:txBody>
                    <a:bodyPr/>
                    <a:lstStyle/>
                    <a:p>
                      <a:pPr algn="l">
                        <a:lnSpc>
                          <a:spcPct val="110000"/>
                        </a:lnSpc>
                      </a:pPr>
                      <a:r>
                        <a:rPr lang="ja-JP" altLang="en-US" sz="1300" b="1" u="none" dirty="0" smtClean="0">
                          <a:solidFill>
                            <a:schemeClr val="tx1"/>
                          </a:solidFill>
                          <a:latin typeface="メイリオ" panose="020B0604030504040204" pitchFamily="50" charset="-128"/>
                          <a:ea typeface="メイリオ" panose="020B0604030504040204" pitchFamily="50" charset="-128"/>
                        </a:rPr>
                        <a:t>子の出生後８週間以内</a:t>
                      </a:r>
                      <a:r>
                        <a:rPr lang="ja-JP" altLang="en-US" sz="1300" u="none" dirty="0" smtClean="0">
                          <a:solidFill>
                            <a:schemeClr val="tx1"/>
                          </a:solidFill>
                          <a:latin typeface="メイリオ" panose="020B0604030504040204" pitchFamily="50" charset="-128"/>
                          <a:ea typeface="メイリオ" panose="020B0604030504040204" pitchFamily="50" charset="-128"/>
                        </a:rPr>
                        <a:t>に</a:t>
                      </a:r>
                      <a:endParaRPr lang="en-US" altLang="ja-JP" sz="1300" u="none" dirty="0" smtClean="0">
                        <a:solidFill>
                          <a:schemeClr val="tx1"/>
                        </a:solidFill>
                        <a:latin typeface="メイリオ" panose="020B0604030504040204" pitchFamily="50" charset="-128"/>
                        <a:ea typeface="メイリオ" panose="020B0604030504040204" pitchFamily="50" charset="-128"/>
                      </a:endParaRPr>
                    </a:p>
                    <a:p>
                      <a:pPr algn="l">
                        <a:lnSpc>
                          <a:spcPct val="110000"/>
                        </a:lnSpc>
                      </a:pPr>
                      <a:r>
                        <a:rPr lang="ja-JP" altLang="en-US" sz="1300" b="1" u="none" dirty="0" smtClean="0">
                          <a:solidFill>
                            <a:schemeClr val="tx1"/>
                          </a:solidFill>
                          <a:latin typeface="メイリオ" panose="020B0604030504040204" pitchFamily="50" charset="-128"/>
                          <a:ea typeface="メイリオ" panose="020B0604030504040204" pitchFamily="50" charset="-128"/>
                        </a:rPr>
                        <a:t>４週間まで</a:t>
                      </a:r>
                      <a:r>
                        <a:rPr lang="ja-JP" altLang="en-US" sz="1300" u="none" dirty="0" smtClean="0">
                          <a:solidFill>
                            <a:schemeClr val="tx1"/>
                          </a:solidFill>
                          <a:latin typeface="メイリオ" panose="020B0604030504040204" pitchFamily="50" charset="-128"/>
                          <a:ea typeface="メイリオ" panose="020B0604030504040204" pitchFamily="50" charset="-128"/>
                        </a:rPr>
                        <a:t>取得可能</a:t>
                      </a:r>
                      <a:endParaRPr kumimoji="1" lang="ja-JP" altLang="en-US" sz="1300" u="none"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原則子が１歳</a:t>
                      </a:r>
                      <a:endParaRPr kumimoji="1" lang="en-US" altLang="ja-JP" sz="1200" u="none" dirty="0" smtClean="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（最長２歳）まで</a:t>
                      </a: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algn="l">
                        <a:lnSpc>
                          <a:spcPct val="110000"/>
                        </a:lnSpc>
                      </a:pPr>
                      <a:r>
                        <a:rPr kumimoji="1" lang="ja-JP" altLang="en-US" sz="1200" u="none" dirty="0" smtClean="0">
                          <a:latin typeface="メイリオ" panose="020B0604030504040204" pitchFamily="50" charset="-128"/>
                          <a:ea typeface="メイリオ" panose="020B0604030504040204" pitchFamily="50" charset="-128"/>
                        </a:rPr>
                        <a:t>原則子が１歳</a:t>
                      </a:r>
                      <a:endParaRPr kumimoji="1" lang="en-US" altLang="ja-JP" sz="1200" u="none" dirty="0" smtClean="0">
                        <a:latin typeface="メイリオ" panose="020B0604030504040204" pitchFamily="50" charset="-128"/>
                        <a:ea typeface="メイリオ" panose="020B0604030504040204" pitchFamily="50" charset="-128"/>
                      </a:endParaRPr>
                    </a:p>
                    <a:p>
                      <a:pPr algn="l">
                        <a:lnSpc>
                          <a:spcPct val="110000"/>
                        </a:lnSpc>
                      </a:pPr>
                      <a:r>
                        <a:rPr kumimoji="1" lang="ja-JP" altLang="en-US" sz="1200" u="none" dirty="0" smtClean="0">
                          <a:latin typeface="メイリオ" panose="020B0604030504040204" pitchFamily="50" charset="-128"/>
                          <a:ea typeface="メイリオ" panose="020B0604030504040204" pitchFamily="50" charset="-128"/>
                        </a:rPr>
                        <a:t>（最長２歳）まで</a:t>
                      </a:r>
                      <a:endParaRPr kumimoji="1" lang="ja-JP" altLang="en-US" sz="1200" u="none" dirty="0">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FEDFE1"/>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3030443616"/>
                  </a:ext>
                </a:extLst>
              </a:tr>
              <a:tr h="612000">
                <a:tc>
                  <a:txBody>
                    <a:bodyPr/>
                    <a:lstStyle/>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申出期限</a:t>
                      </a:r>
                      <a:endParaRPr kumimoji="1" lang="ja-JP" altLang="en-US" sz="1200" b="1" u="none" spc="300"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03185"/>
                    </a:solidFill>
                  </a:tcPr>
                </a:tc>
                <a:tc>
                  <a:txBody>
                    <a:bodyPr/>
                    <a:lstStyle/>
                    <a:p>
                      <a:pPr algn="l">
                        <a:lnSpc>
                          <a:spcPct val="110000"/>
                        </a:lnSpc>
                      </a:pPr>
                      <a:r>
                        <a:rPr lang="ja-JP" altLang="en-US" sz="1300" u="none" dirty="0" smtClean="0">
                          <a:solidFill>
                            <a:schemeClr val="tx1"/>
                          </a:solidFill>
                          <a:latin typeface="メイリオ" panose="020B0604030504040204" pitchFamily="50" charset="-128"/>
                          <a:ea typeface="メイリオ" panose="020B0604030504040204" pitchFamily="50" charset="-128"/>
                        </a:rPr>
                        <a:t>原則</a:t>
                      </a:r>
                      <a:r>
                        <a:rPr lang="ja-JP" altLang="en-US" sz="1300" b="1" u="none" dirty="0" smtClean="0">
                          <a:solidFill>
                            <a:schemeClr val="tx1"/>
                          </a:solidFill>
                          <a:latin typeface="メイリオ" panose="020B0604030504040204" pitchFamily="50" charset="-128"/>
                          <a:ea typeface="メイリオ" panose="020B0604030504040204" pitchFamily="50" charset="-128"/>
                        </a:rPr>
                        <a:t>休業の２週間前</a:t>
                      </a:r>
                      <a:r>
                        <a:rPr lang="ja-JP" altLang="en-US" sz="1300" u="none" dirty="0" smtClean="0">
                          <a:solidFill>
                            <a:schemeClr val="tx1"/>
                          </a:solidFill>
                          <a:latin typeface="メイリオ" panose="020B0604030504040204" pitchFamily="50" charset="-128"/>
                          <a:ea typeface="メイリオ" panose="020B0604030504040204" pitchFamily="50" charset="-128"/>
                        </a:rPr>
                        <a:t>まで</a:t>
                      </a:r>
                      <a:r>
                        <a:rPr lang="en-US" altLang="ja-JP" sz="1100" u="none" baseline="30000" dirty="0" smtClean="0">
                          <a:solidFill>
                            <a:schemeClr val="tx1"/>
                          </a:solidFill>
                          <a:latin typeface="メイリオ" panose="020B0604030504040204" pitchFamily="50" charset="-128"/>
                          <a:ea typeface="メイリオ" panose="020B0604030504040204" pitchFamily="50" charset="-128"/>
                        </a:rPr>
                        <a:t>※</a:t>
                      </a:r>
                      <a:r>
                        <a:rPr lang="ja-JP" altLang="en-US" sz="1100" u="none" baseline="30000" dirty="0" smtClean="0">
                          <a:solidFill>
                            <a:schemeClr val="tx1"/>
                          </a:solidFill>
                          <a:latin typeface="メイリオ" panose="020B0604030504040204" pitchFamily="50" charset="-128"/>
                          <a:ea typeface="メイリオ" panose="020B0604030504040204" pitchFamily="50" charset="-128"/>
                        </a:rPr>
                        <a:t>１</a:t>
                      </a:r>
                      <a:endParaRPr lang="en-US" altLang="ja-JP" sz="1200" u="none" baseline="30000"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200" u="none" dirty="0" smtClean="0">
                          <a:solidFill>
                            <a:schemeClr val="tx1"/>
                          </a:solidFill>
                          <a:latin typeface="メイリオ" panose="020B0604030504040204" pitchFamily="50" charset="-128"/>
                          <a:ea typeface="メイリオ" panose="020B0604030504040204" pitchFamily="50" charset="-128"/>
                        </a:rPr>
                        <a:t>原則１か月前まで</a:t>
                      </a:r>
                      <a:endParaRPr lang="en-US" altLang="ja-JP" sz="1200" u="none"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algn="l">
                        <a:lnSpc>
                          <a:spcPct val="110000"/>
                        </a:lnSpc>
                      </a:pPr>
                      <a:r>
                        <a:rPr lang="ja-JP" altLang="en-US" sz="1200" u="none" dirty="0" smtClean="0">
                          <a:solidFill>
                            <a:schemeClr val="tx1"/>
                          </a:solidFill>
                          <a:latin typeface="メイリオ" panose="020B0604030504040204" pitchFamily="50" charset="-128"/>
                          <a:ea typeface="メイリオ" panose="020B0604030504040204" pitchFamily="50" charset="-128"/>
                        </a:rPr>
                        <a:t>原則１か月前まで</a:t>
                      </a:r>
                      <a:endParaRPr lang="en-US" altLang="ja-JP" sz="1200" u="none" dirty="0" smtClean="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4052855591"/>
                  </a:ext>
                </a:extLst>
              </a:tr>
              <a:tr h="612000">
                <a:tc>
                  <a:txBody>
                    <a:bodyPr/>
                    <a:lstStyle/>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分割取得</a:t>
                      </a:r>
                      <a:endParaRPr kumimoji="1" lang="ja-JP" altLang="en-US" sz="1200" b="1" u="none" spc="300" dirty="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03185"/>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300" u="none" dirty="0" smtClean="0">
                          <a:solidFill>
                            <a:schemeClr val="tx1"/>
                          </a:solidFill>
                          <a:latin typeface="メイリオ" panose="020B0604030504040204" pitchFamily="50" charset="-128"/>
                          <a:ea typeface="メイリオ" panose="020B0604030504040204" pitchFamily="50" charset="-128"/>
                        </a:rPr>
                        <a:t>分割して</a:t>
                      </a:r>
                      <a:r>
                        <a:rPr lang="ja-JP" altLang="en-US" sz="1300" b="1" u="none" dirty="0" smtClean="0">
                          <a:solidFill>
                            <a:schemeClr val="tx1"/>
                          </a:solidFill>
                          <a:latin typeface="メイリオ" panose="020B0604030504040204" pitchFamily="50" charset="-128"/>
                          <a:ea typeface="メイリオ" panose="020B0604030504040204" pitchFamily="50" charset="-128"/>
                        </a:rPr>
                        <a:t>２回</a:t>
                      </a:r>
                      <a:r>
                        <a:rPr lang="ja-JP" altLang="en-US" sz="1300" u="none" dirty="0" smtClean="0">
                          <a:solidFill>
                            <a:schemeClr val="tx1"/>
                          </a:solidFill>
                          <a:latin typeface="メイリオ" panose="020B0604030504040204" pitchFamily="50" charset="-128"/>
                          <a:ea typeface="メイリオ" panose="020B0604030504040204" pitchFamily="50" charset="-128"/>
                        </a:rPr>
                        <a:t>取得可能</a:t>
                      </a:r>
                      <a:endParaRPr kumimoji="1" lang="ja-JP" altLang="en-US" sz="1300" u="none"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分割して</a:t>
                      </a:r>
                      <a:endParaRPr kumimoji="1" lang="en-US" altLang="ja-JP"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3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２回</a:t>
                      </a:r>
                      <a:r>
                        <a:rPr kumimoji="1" lang="ja-JP" altLang="en-US" sz="13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取得可能</a:t>
                      </a: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原則分割不可</a:t>
                      </a:r>
                      <a:endParaRPr kumimoji="1" lang="en-US" altLang="ja-JP" sz="1200" u="none" dirty="0" smtClean="0">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915052107"/>
                  </a:ext>
                </a:extLst>
              </a:tr>
              <a:tr h="782711">
                <a:tc>
                  <a:txBody>
                    <a:bodyPr/>
                    <a:lstStyle/>
                    <a:p>
                      <a:pPr algn="ctr">
                        <a:lnSpc>
                          <a:spcPct val="110000"/>
                        </a:lnSpc>
                      </a:pPr>
                      <a:r>
                        <a:rPr lang="ja-JP" altLang="en-US" sz="1200" b="1" u="none" dirty="0" smtClean="0">
                          <a:solidFill>
                            <a:schemeClr val="bg1"/>
                          </a:solidFill>
                          <a:latin typeface="メイリオ" panose="020B0604030504040204" pitchFamily="50" charset="-128"/>
                          <a:ea typeface="メイリオ" panose="020B0604030504040204" pitchFamily="50" charset="-128"/>
                        </a:rPr>
                        <a:t>休業中の就業</a:t>
                      </a:r>
                      <a:endParaRPr lang="en-US" altLang="ja-JP" sz="1200" b="1" u="none" dirty="0" smtClean="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03185"/>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300" u="none" dirty="0" smtClean="0">
                          <a:solidFill>
                            <a:schemeClr val="tx1"/>
                          </a:solidFill>
                          <a:latin typeface="メイリオ" panose="020B0604030504040204" pitchFamily="50" charset="-128"/>
                          <a:ea typeface="メイリオ" panose="020B0604030504040204" pitchFamily="50" charset="-128"/>
                        </a:rPr>
                        <a:t>労使協定を締結している場合に限り、</a:t>
                      </a:r>
                      <a:r>
                        <a:rPr lang="ja-JP" altLang="en-US" sz="1300" b="1" u="none" dirty="0" smtClean="0">
                          <a:solidFill>
                            <a:schemeClr val="tx1"/>
                          </a:solidFill>
                          <a:latin typeface="メイリオ" panose="020B0604030504040204" pitchFamily="50" charset="-128"/>
                          <a:ea typeface="メイリオ" panose="020B0604030504040204" pitchFamily="50" charset="-128"/>
                        </a:rPr>
                        <a:t>労働者が合意した範囲</a:t>
                      </a:r>
                      <a:r>
                        <a:rPr lang="en-US" altLang="ja-JP" sz="1300" u="none" baseline="30000" dirty="0" smtClean="0">
                          <a:solidFill>
                            <a:schemeClr val="tx1"/>
                          </a:solidFill>
                          <a:latin typeface="メイリオ" panose="020B0604030504040204" pitchFamily="50" charset="-128"/>
                          <a:ea typeface="メイリオ" panose="020B0604030504040204" pitchFamily="50" charset="-128"/>
                        </a:rPr>
                        <a:t>※</a:t>
                      </a:r>
                      <a:r>
                        <a:rPr lang="ja-JP" altLang="en-US" sz="1300" u="none" baseline="30000" dirty="0" smtClean="0">
                          <a:solidFill>
                            <a:schemeClr val="tx1"/>
                          </a:solidFill>
                          <a:latin typeface="メイリオ" panose="020B0604030504040204" pitchFamily="50" charset="-128"/>
                          <a:ea typeface="メイリオ" panose="020B0604030504040204" pitchFamily="50" charset="-128"/>
                        </a:rPr>
                        <a:t>２</a:t>
                      </a:r>
                      <a:r>
                        <a:rPr lang="ja-JP" altLang="en-US" sz="1300" b="1" u="none" dirty="0" smtClean="0">
                          <a:solidFill>
                            <a:schemeClr val="tx1"/>
                          </a:solidFill>
                          <a:latin typeface="メイリオ" panose="020B0604030504040204" pitchFamily="50" charset="-128"/>
                          <a:ea typeface="メイリオ" panose="020B0604030504040204" pitchFamily="50" charset="-128"/>
                        </a:rPr>
                        <a:t>で休業中に就業することが可能</a:t>
                      </a:r>
                      <a:endParaRPr kumimoji="1" lang="ja-JP" altLang="en-US" sz="1300" u="none"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原則就業不可</a:t>
                      </a: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原則就業不可</a:t>
                      </a:r>
                      <a:endParaRPr kumimoji="1" lang="ja-JP" altLang="en-US" sz="1200" u="none" dirty="0">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2958008882"/>
                  </a:ext>
                </a:extLst>
              </a:tr>
              <a:tr h="720000">
                <a:tc>
                  <a:txBody>
                    <a:bodyPr/>
                    <a:lstStyle/>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１歳以降の</a:t>
                      </a:r>
                      <a:endParaRPr lang="en-US" altLang="ja-JP" sz="1200" b="1" u="none" spc="300" dirty="0" smtClean="0">
                        <a:solidFill>
                          <a:schemeClr val="bg1"/>
                        </a:solidFill>
                        <a:latin typeface="メイリオ" panose="020B0604030504040204" pitchFamily="50" charset="-128"/>
                        <a:ea typeface="メイリオ" panose="020B0604030504040204" pitchFamily="50" charset="-128"/>
                      </a:endParaRPr>
                    </a:p>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延長</a:t>
                      </a:r>
                      <a:endParaRPr lang="en-US" altLang="ja-JP" sz="1200" b="1" u="none" spc="300" dirty="0" smtClean="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03185"/>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endParaRPr kumimoji="1" lang="ja-JP" altLang="en-US" sz="1200" u="none" dirty="0">
                        <a:solidFill>
                          <a:schemeClr val="tx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lnBlToTr w="12700" cap="flat" cmpd="sng" algn="ctr">
                      <a:solidFill>
                        <a:srgbClr val="DB4D6D"/>
                      </a:solidFill>
                      <a:prstDash val="solid"/>
                      <a:round/>
                      <a:headEnd type="none" w="med" len="med"/>
                      <a:tailEnd type="none" w="med" len="med"/>
                    </a:lnBlToTr>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300" b="1" dirty="0" smtClean="0">
                          <a:solidFill>
                            <a:schemeClr val="tx1"/>
                          </a:solidFill>
                          <a:latin typeface="メイリオ" panose="020B0604030504040204" pitchFamily="50" charset="-128"/>
                          <a:ea typeface="メイリオ" panose="020B0604030504040204" pitchFamily="50" charset="-128"/>
                        </a:rPr>
                        <a:t>育休開始日を</a:t>
                      </a:r>
                      <a:endParaRPr lang="en-US" altLang="ja-JP" sz="1300" b="1" dirty="0" smtClean="0">
                        <a:solidFill>
                          <a:schemeClr val="tx1"/>
                        </a:solidFill>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300" b="1" dirty="0" smtClean="0">
                          <a:solidFill>
                            <a:schemeClr val="tx1"/>
                          </a:solidFill>
                          <a:latin typeface="メイリオ" panose="020B0604030504040204" pitchFamily="50" charset="-128"/>
                          <a:ea typeface="メイリオ" panose="020B0604030504040204" pitchFamily="50" charset="-128"/>
                        </a:rPr>
                        <a:t>柔軟化</a:t>
                      </a:r>
                      <a:endParaRPr kumimoji="1" lang="ja-JP" altLang="en-US" sz="1300" b="1" u="none" dirty="0">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lang="ja-JP" altLang="en-US" sz="1200" dirty="0" smtClean="0">
                          <a:solidFill>
                            <a:schemeClr val="tx1"/>
                          </a:solidFill>
                          <a:latin typeface="メイリオ" panose="020B0604030504040204" pitchFamily="50" charset="-128"/>
                          <a:ea typeface="メイリオ" panose="020B0604030504040204" pitchFamily="50" charset="-128"/>
                        </a:rPr>
                        <a:t>育休開始日は１歳、１歳半の時点に</a:t>
                      </a:r>
                      <a:r>
                        <a:rPr lang="en-US" altLang="ja-JP" sz="1200" dirty="0" smtClean="0">
                          <a:solidFill>
                            <a:schemeClr val="tx1"/>
                          </a:solidFill>
                          <a:latin typeface="メイリオ" panose="020B0604030504040204" pitchFamily="50" charset="-128"/>
                          <a:ea typeface="メイリオ" panose="020B0604030504040204" pitchFamily="50" charset="-128"/>
                        </a:rPr>
                        <a:t/>
                      </a:r>
                      <a:br>
                        <a:rPr lang="en-US" altLang="ja-JP" sz="1200" dirty="0" smtClean="0">
                          <a:solidFill>
                            <a:schemeClr val="tx1"/>
                          </a:solidFill>
                          <a:latin typeface="メイリオ" panose="020B0604030504040204" pitchFamily="50" charset="-128"/>
                          <a:ea typeface="メイリオ" panose="020B0604030504040204" pitchFamily="50" charset="-128"/>
                        </a:rPr>
                      </a:br>
                      <a:r>
                        <a:rPr lang="ja-JP" altLang="en-US" sz="1200" dirty="0" smtClean="0">
                          <a:solidFill>
                            <a:schemeClr val="tx1"/>
                          </a:solidFill>
                          <a:latin typeface="メイリオ" panose="020B0604030504040204" pitchFamily="50" charset="-128"/>
                          <a:ea typeface="メイリオ" panose="020B0604030504040204" pitchFamily="50" charset="-128"/>
                        </a:rPr>
                        <a:t>限定</a:t>
                      </a:r>
                      <a:endParaRPr kumimoji="1" lang="ja-JP" altLang="en-US" sz="1200" u="none" dirty="0">
                        <a:latin typeface="メイリオ" panose="020B0604030504040204" pitchFamily="50" charset="-128"/>
                        <a:ea typeface="メイリオ" panose="020B0604030504040204" pitchFamily="50" charset="-128"/>
                      </a:endParaRP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389420073"/>
                  </a:ext>
                </a:extLst>
              </a:tr>
              <a:tr h="720000">
                <a:tc>
                  <a:txBody>
                    <a:bodyPr/>
                    <a:lstStyle/>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１歳以降の</a:t>
                      </a:r>
                      <a:endParaRPr lang="en-US" altLang="ja-JP" sz="1200" b="1" u="none" spc="300" dirty="0" smtClean="0">
                        <a:solidFill>
                          <a:schemeClr val="bg1"/>
                        </a:solidFill>
                        <a:latin typeface="メイリオ" panose="020B0604030504040204" pitchFamily="50" charset="-128"/>
                        <a:ea typeface="メイリオ" panose="020B0604030504040204" pitchFamily="50" charset="-128"/>
                      </a:endParaRPr>
                    </a:p>
                    <a:p>
                      <a:pPr algn="ctr">
                        <a:lnSpc>
                          <a:spcPct val="110000"/>
                        </a:lnSpc>
                      </a:pPr>
                      <a:r>
                        <a:rPr lang="ja-JP" altLang="en-US" sz="1200" b="1" u="none" spc="300" dirty="0" smtClean="0">
                          <a:solidFill>
                            <a:schemeClr val="bg1"/>
                          </a:solidFill>
                          <a:latin typeface="メイリオ" panose="020B0604030504040204" pitchFamily="50" charset="-128"/>
                          <a:ea typeface="メイリオ" panose="020B0604030504040204" pitchFamily="50" charset="-128"/>
                        </a:rPr>
                        <a:t>再取得</a:t>
                      </a:r>
                      <a:endParaRPr lang="en-US" altLang="ja-JP" sz="1200" b="1" u="none" spc="300" dirty="0" smtClean="0">
                        <a:solidFill>
                          <a:schemeClr val="bg1"/>
                        </a:solidFill>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103185"/>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rgbClr val="103185"/>
                      </a:solidFill>
                      <a:prstDash val="solid"/>
                      <a:round/>
                      <a:headEnd type="none" w="med" len="med"/>
                      <a:tailEnd type="none" w="med" len="med"/>
                    </a:lnB>
                    <a:solidFill>
                      <a:srgbClr val="103185"/>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endParaRPr kumimoji="1" lang="ja-JP" altLang="en-US" sz="1200" u="none" dirty="0">
                        <a:latin typeface="メイリオ" panose="020B0604030504040204" pitchFamily="50" charset="-128"/>
                        <a:ea typeface="メイリオ" panose="020B0604030504040204" pitchFamily="50" charset="-128"/>
                      </a:endParaRPr>
                    </a:p>
                  </a:txBody>
                  <a:tcPr anchor="ctr">
                    <a:lnL w="12700" cap="flat" cmpd="sng" algn="ctr">
                      <a:solidFill>
                        <a:srgbClr val="103185"/>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lnBlToTr w="12700" cap="flat" cmpd="sng" algn="ctr">
                      <a:solidFill>
                        <a:srgbClr val="DB4D6D"/>
                      </a:solidFill>
                      <a:prstDash val="solid"/>
                      <a:round/>
                      <a:headEnd type="none" w="med" len="med"/>
                      <a:tailEnd type="none" w="med" len="med"/>
                    </a:lnBlToTr>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300" b="0" u="none" dirty="0" smtClean="0">
                          <a:latin typeface="メイリオ" panose="020B0604030504040204" pitchFamily="50" charset="-128"/>
                          <a:ea typeface="メイリオ" panose="020B0604030504040204" pitchFamily="50" charset="-128"/>
                        </a:rPr>
                        <a:t>特別な事情がある場合に限り</a:t>
                      </a:r>
                      <a:endParaRPr kumimoji="1" lang="en-US" altLang="ja-JP" sz="1300" b="0" u="none" dirty="0" smtClean="0">
                        <a:latin typeface="メイリオ" panose="020B0604030504040204" pitchFamily="50" charset="-128"/>
                        <a:ea typeface="メイリオ" panose="020B0604030504040204" pitchFamily="50" charset="-128"/>
                      </a:endParaRPr>
                    </a:p>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300" b="1" u="none" dirty="0" smtClean="0">
                          <a:latin typeface="メイリオ" panose="020B0604030504040204" pitchFamily="50" charset="-128"/>
                          <a:ea typeface="メイリオ" panose="020B0604030504040204" pitchFamily="50" charset="-128"/>
                        </a:rPr>
                        <a:t>再取得</a:t>
                      </a:r>
                      <a:r>
                        <a:rPr kumimoji="1" lang="ja-JP" altLang="en-US" sz="1300" b="1" u="none" dirty="0" smtClean="0">
                          <a:solidFill>
                            <a:schemeClr val="tx1"/>
                          </a:solidFill>
                          <a:latin typeface="メイリオ" panose="020B0604030504040204" pitchFamily="50" charset="-128"/>
                          <a:ea typeface="メイリオ" panose="020B0604030504040204" pitchFamily="50" charset="-128"/>
                        </a:rPr>
                        <a:t>可能</a:t>
                      </a:r>
                      <a:r>
                        <a:rPr kumimoji="1" lang="en-US" altLang="ja-JP" sz="1300" b="0" i="0" u="none" strike="noStrike" kern="1200" cap="none" spc="-300" normalizeH="0" baseline="3000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300" b="0" i="0" u="none" strike="noStrike" kern="1200" cap="none" spc="-300" normalizeH="0" baseline="3000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３</a:t>
                      </a:r>
                      <a:endParaRPr kumimoji="1" lang="ja-JP" altLang="en-US" sz="1300" b="1" u="none" spc="-300" baseline="30000" dirty="0" smtClean="0">
                        <a:solidFill>
                          <a:schemeClr val="tx1"/>
                        </a:solidFill>
                        <a:latin typeface="メイリオ" panose="020B0604030504040204" pitchFamily="50" charset="-128"/>
                        <a:ea typeface="メイリオ" panose="020B0604030504040204" pitchFamily="50" charset="-128"/>
                      </a:endParaRPr>
                    </a:p>
                  </a:txBody>
                  <a:tcPr marL="72000" marR="72000"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rgbClr val="FEDFE1"/>
                    </a:solidFill>
                  </a:tcPr>
                </a:tc>
                <a:tc>
                  <a:txBody>
                    <a:bodyPr/>
                    <a:lstStyle/>
                    <a:p>
                      <a:pPr marL="0" marR="0" lvl="0" indent="0" algn="l" defTabSz="685800" rtl="0" eaLnBrk="1" fontAlgn="auto" latinLnBrk="0" hangingPunct="1">
                        <a:lnSpc>
                          <a:spcPct val="110000"/>
                        </a:lnSpc>
                        <a:spcBef>
                          <a:spcPts val="0"/>
                        </a:spcBef>
                        <a:spcAft>
                          <a:spcPts val="0"/>
                        </a:spcAft>
                        <a:buClrTx/>
                        <a:buSzTx/>
                        <a:buFontTx/>
                        <a:buNone/>
                        <a:tabLst/>
                        <a:defRPr/>
                      </a:pPr>
                      <a:r>
                        <a:rPr kumimoji="1" lang="ja-JP" altLang="en-US" sz="1200" u="none" dirty="0" smtClean="0">
                          <a:latin typeface="メイリオ" panose="020B0604030504040204" pitchFamily="50" charset="-128"/>
                          <a:ea typeface="メイリオ" panose="020B0604030504040204" pitchFamily="50" charset="-128"/>
                        </a:rPr>
                        <a:t>再取得不可</a:t>
                      </a:r>
                    </a:p>
                  </a:txBody>
                  <a:tcPr anchor="ctr">
                    <a:lnL w="12700" cap="flat" cmpd="sng" algn="ctr">
                      <a:solidFill>
                        <a:srgbClr val="DB4D6D"/>
                      </a:solidFill>
                      <a:prstDash val="solid"/>
                      <a:round/>
                      <a:headEnd type="none" w="med" len="med"/>
                      <a:tailEnd type="none" w="med" len="med"/>
                    </a:lnL>
                    <a:lnR w="12700" cap="flat" cmpd="sng" algn="ctr">
                      <a:solidFill>
                        <a:srgbClr val="DB4D6D"/>
                      </a:solidFill>
                      <a:prstDash val="solid"/>
                      <a:round/>
                      <a:headEnd type="none" w="med" len="med"/>
                      <a:tailEnd type="none" w="med" len="med"/>
                    </a:lnR>
                    <a:lnT w="12700" cap="flat" cmpd="sng" algn="ctr">
                      <a:solidFill>
                        <a:srgbClr val="DB4D6D"/>
                      </a:solidFill>
                      <a:prstDash val="solid"/>
                      <a:round/>
                      <a:headEnd type="none" w="med" len="med"/>
                      <a:tailEnd type="none" w="med" len="med"/>
                    </a:lnT>
                    <a:lnB w="12700" cap="flat" cmpd="sng" algn="ctr">
                      <a:solidFill>
                        <a:srgbClr val="DB4D6D"/>
                      </a:solidFill>
                      <a:prstDash val="solid"/>
                      <a:round/>
                      <a:headEnd type="none" w="med" len="med"/>
                      <a:tailEnd type="none" w="med" len="med"/>
                    </a:lnB>
                    <a:solidFill>
                      <a:schemeClr val="bg1"/>
                    </a:solidFill>
                  </a:tcPr>
                </a:tc>
                <a:extLst>
                  <a:ext uri="{0D108BD9-81ED-4DB2-BD59-A6C34878D82A}">
                    <a16:rowId xmlns:a16="http://schemas.microsoft.com/office/drawing/2014/main" val="2240834568"/>
                  </a:ext>
                </a:extLst>
              </a:tr>
            </a:tbl>
          </a:graphicData>
        </a:graphic>
      </p:graphicFrame>
      <p:sp>
        <p:nvSpPr>
          <p:cNvPr id="3" name="スライド番号プレースホルダー 2"/>
          <p:cNvSpPr>
            <a:spLocks noGrp="1"/>
          </p:cNvSpPr>
          <p:nvPr>
            <p:ph type="sldNum" sz="quarter" idx="12"/>
          </p:nvPr>
        </p:nvSpPr>
        <p:spPr>
          <a:xfrm>
            <a:off x="5301208" y="9516505"/>
            <a:ext cx="1600200" cy="527402"/>
          </a:xfrm>
        </p:spPr>
        <p:txBody>
          <a:bodyPr/>
          <a:lstStyle/>
          <a:p>
            <a:fld id="{9E2A29CB-BA86-48A6-80E1-CB8750A963B5}" type="slidenum">
              <a:rPr kumimoji="1" lang="ja-JP" altLang="en-US" smtClean="0"/>
              <a:t>2</a:t>
            </a:fld>
            <a:endParaRPr kumimoji="1" lang="ja-JP" altLang="en-US" dirty="0"/>
          </a:p>
        </p:txBody>
      </p:sp>
      <p:sp>
        <p:nvSpPr>
          <p:cNvPr id="14" name="正方形/長方形 7"/>
          <p:cNvSpPr/>
          <p:nvPr/>
        </p:nvSpPr>
        <p:spPr>
          <a:xfrm>
            <a:off x="0" y="0"/>
            <a:ext cx="2520000" cy="216000"/>
          </a:xfrm>
          <a:prstGeom prst="homePlate">
            <a:avLst/>
          </a:prstGeom>
          <a:solidFill>
            <a:srgbClr val="DB4D6D"/>
          </a:solidFill>
          <a:ln w="28575">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2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令和４年</a:t>
            </a:r>
            <a:r>
              <a:rPr kumimoji="0" lang="en-US" altLang="ja-JP" sz="12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2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月１日施行</a:t>
            </a:r>
            <a:endParaRPr kumimoji="0" lang="ja-JP" altLang="en-US" sz="12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59350709"/>
              </p:ext>
            </p:extLst>
          </p:nvPr>
        </p:nvGraphicFramePr>
        <p:xfrm>
          <a:off x="369000" y="8266416"/>
          <a:ext cx="6120000" cy="637200"/>
        </p:xfrm>
        <a:graphic>
          <a:graphicData uri="http://schemas.openxmlformats.org/drawingml/2006/table">
            <a:tbl>
              <a:tblPr firstRow="1" bandRow="1">
                <a:tableStyleId>{5C22544A-7EE6-4342-B048-85BDC9FD1C3A}</a:tableStyleId>
              </a:tblPr>
              <a:tblGrid>
                <a:gridCol w="612000">
                  <a:extLst>
                    <a:ext uri="{9D8B030D-6E8A-4147-A177-3AD203B41FA5}">
                      <a16:colId xmlns:a16="http://schemas.microsoft.com/office/drawing/2014/main" val="795181294"/>
                    </a:ext>
                  </a:extLst>
                </a:gridCol>
                <a:gridCol w="612000">
                  <a:extLst>
                    <a:ext uri="{9D8B030D-6E8A-4147-A177-3AD203B41FA5}">
                      <a16:colId xmlns:a16="http://schemas.microsoft.com/office/drawing/2014/main" val="2431855152"/>
                    </a:ext>
                  </a:extLst>
                </a:gridCol>
                <a:gridCol w="612000">
                  <a:extLst>
                    <a:ext uri="{9D8B030D-6E8A-4147-A177-3AD203B41FA5}">
                      <a16:colId xmlns:a16="http://schemas.microsoft.com/office/drawing/2014/main" val="939476039"/>
                    </a:ext>
                  </a:extLst>
                </a:gridCol>
                <a:gridCol w="612000">
                  <a:extLst>
                    <a:ext uri="{9D8B030D-6E8A-4147-A177-3AD203B41FA5}">
                      <a16:colId xmlns:a16="http://schemas.microsoft.com/office/drawing/2014/main" val="3047087148"/>
                    </a:ext>
                  </a:extLst>
                </a:gridCol>
                <a:gridCol w="612000">
                  <a:extLst>
                    <a:ext uri="{9D8B030D-6E8A-4147-A177-3AD203B41FA5}">
                      <a16:colId xmlns:a16="http://schemas.microsoft.com/office/drawing/2014/main" val="3760721319"/>
                    </a:ext>
                  </a:extLst>
                </a:gridCol>
                <a:gridCol w="612000">
                  <a:extLst>
                    <a:ext uri="{9D8B030D-6E8A-4147-A177-3AD203B41FA5}">
                      <a16:colId xmlns:a16="http://schemas.microsoft.com/office/drawing/2014/main" val="3939094571"/>
                    </a:ext>
                  </a:extLst>
                </a:gridCol>
                <a:gridCol w="612000">
                  <a:extLst>
                    <a:ext uri="{9D8B030D-6E8A-4147-A177-3AD203B41FA5}">
                      <a16:colId xmlns:a16="http://schemas.microsoft.com/office/drawing/2014/main" val="1994848315"/>
                    </a:ext>
                  </a:extLst>
                </a:gridCol>
                <a:gridCol w="612000">
                  <a:extLst>
                    <a:ext uri="{9D8B030D-6E8A-4147-A177-3AD203B41FA5}">
                      <a16:colId xmlns:a16="http://schemas.microsoft.com/office/drawing/2014/main" val="1864097011"/>
                    </a:ext>
                  </a:extLst>
                </a:gridCol>
                <a:gridCol w="612000">
                  <a:extLst>
                    <a:ext uri="{9D8B030D-6E8A-4147-A177-3AD203B41FA5}">
                      <a16:colId xmlns:a16="http://schemas.microsoft.com/office/drawing/2014/main" val="3185351577"/>
                    </a:ext>
                  </a:extLst>
                </a:gridCol>
                <a:gridCol w="612000">
                  <a:extLst>
                    <a:ext uri="{9D8B030D-6E8A-4147-A177-3AD203B41FA5}">
                      <a16:colId xmlns:a16="http://schemas.microsoft.com/office/drawing/2014/main" val="1574991749"/>
                    </a:ext>
                  </a:extLst>
                </a:gridCol>
              </a:tblGrid>
              <a:tr h="180000">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休業開始日</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２日目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３日目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４日目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５日目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６日目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800" b="0" dirty="0" smtClean="0">
                          <a:solidFill>
                            <a:schemeClr val="tx1"/>
                          </a:solidFill>
                          <a:latin typeface="メイリオ" panose="020B0604030504040204" pitchFamily="50" charset="-128"/>
                          <a:ea typeface="メイリオ" panose="020B0604030504040204" pitchFamily="50" charset="-128"/>
                        </a:rPr>
                        <a:t>７日目</a:t>
                      </a:r>
                      <a:endParaRPr kumimoji="1" lang="ja-JP" altLang="en-US" sz="8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rPr>
                        <a:t>13</a:t>
                      </a:r>
                      <a:r>
                        <a:rPr kumimoji="1" lang="ja-JP" altLang="en-US" sz="900" b="0" dirty="0" smtClean="0">
                          <a:solidFill>
                            <a:schemeClr val="tx1"/>
                          </a:solidFill>
                          <a:latin typeface="メイリオ" panose="020B0604030504040204" pitchFamily="50" charset="-128"/>
                          <a:ea typeface="メイリオ" panose="020B0604030504040204" pitchFamily="50" charset="-128"/>
                        </a:rPr>
                        <a:t>日目</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休業終了日</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5267667"/>
                  </a:ext>
                </a:extLst>
              </a:tr>
              <a:tr h="228414">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４時間</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rowSpan="2">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８時間</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６時間</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rowSpan="2">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rowSpan="2">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６時間</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197333821"/>
                  </a:ext>
                </a:extLst>
              </a:tr>
              <a:tr h="228414">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sz="10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kumimoji="1" lang="ja-JP" altLang="en-US" sz="10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４時間</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kumimoji="1" lang="ja-JP" altLang="en-US" sz="1000" dirty="0">
                        <a:latin typeface="メイリオ" panose="020B0604030504040204" pitchFamily="50" charset="-128"/>
                        <a:ea typeface="メイリオ" panose="020B0604030504040204" pitchFamily="50" charset="-128"/>
                      </a:endParaRP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rPr>
                        <a:t>休</a:t>
                      </a:r>
                      <a:endParaRPr kumimoji="1" lang="ja-JP" altLang="en-US" sz="900" b="0" dirty="0">
                        <a:solidFill>
                          <a:schemeClr val="tx1"/>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916624"/>
                  </a:ext>
                </a:extLst>
              </a:tr>
            </a:tbl>
          </a:graphicData>
        </a:graphic>
      </p:graphicFrame>
      <p:sp>
        <p:nvSpPr>
          <p:cNvPr id="15" name="角丸四角形 14"/>
          <p:cNvSpPr/>
          <p:nvPr/>
        </p:nvSpPr>
        <p:spPr>
          <a:xfrm>
            <a:off x="5148000" y="488528"/>
            <a:ext cx="1656000" cy="2160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bIns="36000" rtlCol="0" anchor="ctr"/>
          <a:lstStyle/>
          <a:p>
            <a:pPr algn="ctr">
              <a:lnSpc>
                <a:spcPct val="110000"/>
              </a:lnSpc>
            </a:pPr>
            <a:r>
              <a:rPr kumimoji="1" lang="ja-JP" altLang="en-US" sz="900" b="1" dirty="0" smtClean="0">
                <a:solidFill>
                  <a:srgbClr val="DB4D6D"/>
                </a:solidFill>
                <a:latin typeface="メイリオ" panose="020B0604030504040204" pitchFamily="50" charset="-128"/>
                <a:ea typeface="メイリオ" panose="020B0604030504040204" pitchFamily="50" charset="-128"/>
              </a:rPr>
              <a:t>就業規則等を見直しましょう</a:t>
            </a:r>
            <a:endParaRPr kumimoji="1" lang="ja-JP" altLang="en-US" sz="900" b="1" dirty="0">
              <a:solidFill>
                <a:srgbClr val="DB4D6D"/>
              </a:solidFill>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56925" y="9072113"/>
            <a:ext cx="6516000" cy="756000"/>
          </a:xfrm>
          <a:prstGeom prst="rect">
            <a:avLst/>
          </a:prstGeom>
          <a:noFill/>
          <a:ln>
            <a:solidFill>
              <a:schemeClr val="tx1"/>
            </a:solidFill>
            <a:prstDash val="sysDot"/>
          </a:ln>
        </p:spPr>
        <p:txBody>
          <a:bodyPr wrap="square" rtlCol="0" anchor="ctr">
            <a:spAutoFit/>
          </a:bodyPr>
          <a:lstStyle/>
          <a:p>
            <a:pPr>
              <a:lnSpc>
                <a:spcPct val="110000"/>
              </a:lnSpc>
            </a:pPr>
            <a:r>
              <a:rPr lang="ja-JP" altLang="en-US" sz="1000" dirty="0" smtClean="0">
                <a:latin typeface="Meiryo UI" panose="020B0604030504040204" pitchFamily="50" charset="-128"/>
                <a:ea typeface="Meiryo UI" panose="020B0604030504040204" pitchFamily="50" charset="-128"/>
              </a:rPr>
              <a:t>産後パパ育休も</a:t>
            </a:r>
            <a:r>
              <a:rPr lang="ja-JP" altLang="en-US" sz="1000" dirty="0">
                <a:latin typeface="Meiryo UI" panose="020B0604030504040204" pitchFamily="50" charset="-128"/>
                <a:ea typeface="Meiryo UI" panose="020B0604030504040204" pitchFamily="50" charset="-128"/>
              </a:rPr>
              <a:t>育児休業</a:t>
            </a:r>
            <a:r>
              <a:rPr lang="ja-JP" altLang="en-US" sz="1000" dirty="0" smtClean="0">
                <a:latin typeface="Meiryo UI" panose="020B0604030504040204" pitchFamily="50" charset="-128"/>
                <a:ea typeface="Meiryo UI" panose="020B0604030504040204" pitchFamily="50" charset="-128"/>
              </a:rPr>
              <a:t>給付（出生時育児休業給付金）の対象です。休業中に就業日がある場合は、就業日数が最大</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日（</a:t>
            </a:r>
            <a:r>
              <a:rPr lang="en-US" altLang="ja-JP" sz="1000" dirty="0" smtClean="0">
                <a:latin typeface="Meiryo UI" panose="020B0604030504040204" pitchFamily="50" charset="-128"/>
                <a:ea typeface="Meiryo UI" panose="020B0604030504040204" pitchFamily="50" charset="-128"/>
              </a:rPr>
              <a:t>10</a:t>
            </a:r>
            <a:r>
              <a:rPr lang="ja-JP" altLang="en-US" sz="1000" dirty="0" smtClean="0">
                <a:latin typeface="Meiryo UI" panose="020B0604030504040204" pitchFamily="50" charset="-128"/>
                <a:ea typeface="Meiryo UI" panose="020B0604030504040204" pitchFamily="50" charset="-128"/>
              </a:rPr>
              <a:t>日を超える場合は就業している時間数が</a:t>
            </a:r>
            <a:r>
              <a:rPr lang="en-US" altLang="ja-JP" sz="1000" dirty="0" smtClean="0">
                <a:latin typeface="Meiryo UI" panose="020B0604030504040204" pitchFamily="50" charset="-128"/>
                <a:ea typeface="Meiryo UI" panose="020B0604030504040204" pitchFamily="50" charset="-128"/>
              </a:rPr>
              <a:t>80</a:t>
            </a:r>
            <a:r>
              <a:rPr lang="ja-JP" altLang="en-US" sz="1000" dirty="0" smtClean="0">
                <a:latin typeface="Meiryo UI" panose="020B0604030504040204" pitchFamily="50" charset="-128"/>
                <a:ea typeface="Meiryo UI" panose="020B0604030504040204" pitchFamily="50" charset="-128"/>
              </a:rPr>
              <a:t>時間）以下である場合に、給付の対象となります。</a:t>
            </a:r>
            <a:endParaRPr lang="en-US" altLang="ja-JP" sz="1000" dirty="0" smtClean="0">
              <a:latin typeface="Meiryo UI" panose="020B0604030504040204" pitchFamily="50" charset="-128"/>
              <a:ea typeface="Meiryo UI" panose="020B0604030504040204" pitchFamily="50" charset="-128"/>
            </a:endParaRPr>
          </a:p>
          <a:p>
            <a:pPr>
              <a:lnSpc>
                <a:spcPct val="110000"/>
              </a:lnSpc>
            </a:pPr>
            <a:r>
              <a:rPr lang="ja-JP" altLang="en-US" sz="850" dirty="0" smtClean="0">
                <a:latin typeface="Meiryo UI" panose="020B0604030504040204" pitchFamily="50" charset="-128"/>
                <a:ea typeface="Meiryo UI" panose="020B0604030504040204" pitchFamily="50" charset="-128"/>
              </a:rPr>
              <a:t>注：上記は</a:t>
            </a:r>
            <a:r>
              <a:rPr lang="en-US" altLang="ja-JP" sz="850" dirty="0" smtClean="0">
                <a:latin typeface="Meiryo UI" panose="020B0604030504040204" pitchFamily="50" charset="-128"/>
                <a:ea typeface="Meiryo UI" panose="020B0604030504040204" pitchFamily="50" charset="-128"/>
              </a:rPr>
              <a:t>28</a:t>
            </a:r>
            <a:r>
              <a:rPr lang="ja-JP" altLang="en-US" sz="850" dirty="0" smtClean="0">
                <a:latin typeface="Meiryo UI" panose="020B0604030504040204" pitchFamily="50" charset="-128"/>
                <a:ea typeface="Meiryo UI" panose="020B0604030504040204" pitchFamily="50" charset="-128"/>
              </a:rPr>
              <a:t>日間の休業を取得した場合の日数・時間。休業日数が</a:t>
            </a:r>
            <a:r>
              <a:rPr lang="en-US" altLang="ja-JP" sz="850" dirty="0" smtClean="0">
                <a:latin typeface="Meiryo UI" panose="020B0604030504040204" pitchFamily="50" charset="-128"/>
                <a:ea typeface="Meiryo UI" panose="020B0604030504040204" pitchFamily="50" charset="-128"/>
              </a:rPr>
              <a:t>28</a:t>
            </a:r>
            <a:r>
              <a:rPr lang="ja-JP" altLang="en-US" sz="850" dirty="0" smtClean="0">
                <a:latin typeface="Meiryo UI" panose="020B0604030504040204" pitchFamily="50" charset="-128"/>
                <a:ea typeface="Meiryo UI" panose="020B0604030504040204" pitchFamily="50" charset="-128"/>
              </a:rPr>
              <a:t>日より短い場合は、その日数に比例して短くなります。</a:t>
            </a:r>
            <a:endParaRPr lang="en-US" altLang="ja-JP" sz="850" dirty="0" smtClean="0">
              <a:latin typeface="Meiryo UI" panose="020B0604030504040204" pitchFamily="50" charset="-128"/>
              <a:ea typeface="Meiryo UI" panose="020B0604030504040204" pitchFamily="50" charset="-128"/>
            </a:endParaRPr>
          </a:p>
          <a:p>
            <a:pPr marL="357188" indent="-357188" algn="ctr">
              <a:lnSpc>
                <a:spcPct val="110000"/>
              </a:lnSpc>
            </a:pPr>
            <a:r>
              <a:rPr lang="ja-JP" altLang="en-US" sz="1000" dirty="0" smtClean="0">
                <a:latin typeface="メイリオ" panose="020B0604030504040204" pitchFamily="50" charset="-128"/>
                <a:ea typeface="メイリオ" panose="020B0604030504040204" pitchFamily="50" charset="-128"/>
              </a:rPr>
              <a:t>育児休業給付については、最寄りのハローワークへお問い合わせください。</a:t>
            </a:r>
            <a:endParaRPr lang="en-US" altLang="ja-JP" sz="1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3427797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テキスト ボックス 109"/>
          <p:cNvSpPr txBox="1"/>
          <p:nvPr/>
        </p:nvSpPr>
        <p:spPr>
          <a:xfrm>
            <a:off x="1124744" y="573994"/>
            <a:ext cx="857665" cy="3693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出生後</a:t>
            </a:r>
            <a:endParaRPr lang="en-US" altLang="ja-JP" sz="900" dirty="0">
              <a:solidFill>
                <a:prstClr val="black"/>
              </a:solidFill>
              <a:latin typeface="メイリオ" panose="020B0604030504040204" pitchFamily="50" charset="-128"/>
              <a:ea typeface="メイリオ" panose="020B0604030504040204" pitchFamily="50" charset="-128"/>
            </a:endParaRPr>
          </a:p>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８週</a:t>
            </a:r>
          </a:p>
        </p:txBody>
      </p:sp>
      <p:cxnSp>
        <p:nvCxnSpPr>
          <p:cNvPr id="111" name="直線コネクタ 110"/>
          <p:cNvCxnSpPr/>
          <p:nvPr/>
        </p:nvCxnSpPr>
        <p:spPr>
          <a:xfrm>
            <a:off x="4311717" y="86203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205184" y="1496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父</a:t>
            </a:r>
            <a:endParaRPr lang="ja-JP" altLang="en-US" sz="1100" dirty="0">
              <a:latin typeface="メイリオ" panose="020B0604030504040204" pitchFamily="50" charset="-128"/>
              <a:ea typeface="メイリオ" panose="020B0604030504040204" pitchFamily="50" charset="-128"/>
            </a:endParaRPr>
          </a:p>
        </p:txBody>
      </p:sp>
      <p:sp>
        <p:nvSpPr>
          <p:cNvPr id="90" name="テキスト ボックス 89"/>
          <p:cNvSpPr txBox="1"/>
          <p:nvPr/>
        </p:nvSpPr>
        <p:spPr>
          <a:xfrm>
            <a:off x="257263" y="1841144"/>
            <a:ext cx="1947667" cy="377402"/>
          </a:xfrm>
          <a:prstGeom prst="rect">
            <a:avLst/>
          </a:prstGeom>
          <a:solidFill>
            <a:schemeClr val="bg1">
              <a:lumMod val="95000"/>
            </a:schemeClr>
          </a:solidFill>
          <a:ln>
            <a:solidFill>
              <a:schemeClr val="tx1"/>
            </a:solidFill>
          </a:ln>
        </p:spPr>
        <p:txBody>
          <a:bodyPr wrap="square" tIns="36000" bIns="36000"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900" dirty="0" smtClean="0">
                <a:solidFill>
                  <a:prstClr val="black"/>
                </a:solidFill>
              </a:rPr>
              <a:t>出産後</a:t>
            </a:r>
            <a:r>
              <a:rPr lang="ja-JP" altLang="en-US" sz="900" dirty="0">
                <a:solidFill>
                  <a:prstClr val="black"/>
                </a:solidFill>
              </a:rPr>
              <a:t>８週間以内</a:t>
            </a:r>
            <a:r>
              <a:rPr lang="ja-JP" altLang="en-US" sz="900" dirty="0" smtClean="0">
                <a:solidFill>
                  <a:prstClr val="black"/>
                </a:solidFill>
              </a:rPr>
              <a:t>に育児</a:t>
            </a:r>
            <a:r>
              <a:rPr lang="ja-JP" altLang="en-US" sz="900" dirty="0">
                <a:solidFill>
                  <a:prstClr val="black"/>
                </a:solidFill>
              </a:rPr>
              <a:t>休業取得した場合の再取得（パパ休暇）</a:t>
            </a:r>
          </a:p>
        </p:txBody>
      </p:sp>
      <p:sp>
        <p:nvSpPr>
          <p:cNvPr id="91" name="角丸四角形吹き出し 90"/>
          <p:cNvSpPr/>
          <p:nvPr/>
        </p:nvSpPr>
        <p:spPr>
          <a:xfrm>
            <a:off x="2996951" y="1913152"/>
            <a:ext cx="1031971" cy="360000"/>
          </a:xfrm>
          <a:prstGeom prst="wedgeRoundRectCallout">
            <a:avLst>
              <a:gd name="adj1" fmla="val 8883"/>
              <a:gd name="adj2" fmla="val -104749"/>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３回目</a:t>
            </a:r>
            <a:r>
              <a:rPr lang="ja-JP" altLang="en-US" sz="900" dirty="0">
                <a:solidFill>
                  <a:prstClr val="black"/>
                </a:solidFill>
                <a:latin typeface="メイリオ" panose="020B0604030504040204" pitchFamily="50" charset="-128"/>
                <a:ea typeface="メイリオ" panose="020B0604030504040204" pitchFamily="50" charset="-128"/>
              </a:rPr>
              <a:t>の取得</a:t>
            </a:r>
            <a:endParaRPr lang="en-US" altLang="ja-JP" sz="900" dirty="0">
              <a:solidFill>
                <a:prstClr val="black"/>
              </a:solidFill>
              <a:latin typeface="メイリオ" panose="020B0604030504040204" pitchFamily="50" charset="-128"/>
              <a:ea typeface="メイリオ" panose="020B0604030504040204" pitchFamily="50" charset="-128"/>
            </a:endParaRPr>
          </a:p>
          <a:p>
            <a:pPr defTabSz="843880">
              <a:lnSpc>
                <a:spcPct val="110000"/>
              </a:lnSpc>
            </a:pPr>
            <a:r>
              <a:rPr lang="ja-JP" altLang="en-US" sz="900" dirty="0">
                <a:solidFill>
                  <a:prstClr val="black"/>
                </a:solidFill>
                <a:latin typeface="メイリオ" panose="020B0604030504040204" pitchFamily="50" charset="-128"/>
                <a:ea typeface="メイリオ" panose="020B0604030504040204" pitchFamily="50" charset="-128"/>
              </a:rPr>
              <a:t>はできない</a:t>
            </a:r>
          </a:p>
        </p:txBody>
      </p:sp>
      <p:sp>
        <p:nvSpPr>
          <p:cNvPr id="92" name="テキスト ボックス 91"/>
          <p:cNvSpPr txBox="1"/>
          <p:nvPr/>
        </p:nvSpPr>
        <p:spPr>
          <a:xfrm>
            <a:off x="3858372" y="67420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a:t>
            </a:r>
          </a:p>
        </p:txBody>
      </p:sp>
      <p:sp>
        <p:nvSpPr>
          <p:cNvPr id="93" name="テキスト ボックス 92"/>
          <p:cNvSpPr txBox="1"/>
          <p:nvPr/>
        </p:nvSpPr>
        <p:spPr>
          <a:xfrm>
            <a:off x="4988404" y="67420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１歳半</a:t>
            </a:r>
          </a:p>
        </p:txBody>
      </p:sp>
      <p:sp>
        <p:nvSpPr>
          <p:cNvPr id="94" name="テキスト ボックス 93"/>
          <p:cNvSpPr txBox="1"/>
          <p:nvPr/>
        </p:nvSpPr>
        <p:spPr>
          <a:xfrm>
            <a:off x="6021288" y="67420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２歳</a:t>
            </a:r>
          </a:p>
        </p:txBody>
      </p:sp>
      <p:sp>
        <p:nvSpPr>
          <p:cNvPr id="95" name="テキスト ボックス 94"/>
          <p:cNvSpPr txBox="1"/>
          <p:nvPr/>
        </p:nvSpPr>
        <p:spPr>
          <a:xfrm>
            <a:off x="44624" y="67420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a:t>
            </a:r>
          </a:p>
        </p:txBody>
      </p:sp>
      <p:sp>
        <p:nvSpPr>
          <p:cNvPr id="100" name="角丸四角形吹き出し 99"/>
          <p:cNvSpPr/>
          <p:nvPr/>
        </p:nvSpPr>
        <p:spPr>
          <a:xfrm>
            <a:off x="4265987" y="1913152"/>
            <a:ext cx="2331365" cy="360000"/>
          </a:xfrm>
          <a:prstGeom prst="wedgeRoundRectCallout">
            <a:avLst>
              <a:gd name="adj1" fmla="val -5381"/>
              <a:gd name="adj2" fmla="val -79680"/>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開始時点が</a:t>
            </a:r>
            <a:r>
              <a:rPr lang="ja-JP" altLang="en-US" sz="900" dirty="0" smtClean="0">
                <a:solidFill>
                  <a:schemeClr val="tx1"/>
                </a:solidFill>
                <a:latin typeface="メイリオ" panose="020B0604030504040204" pitchFamily="50" charset="-128"/>
                <a:ea typeface="メイリオ" panose="020B0604030504040204" pitchFamily="50" charset="-128"/>
              </a:rPr>
              <a:t>１歳または</a:t>
            </a:r>
            <a:r>
              <a:rPr lang="ja-JP" altLang="en-US" sz="900" dirty="0">
                <a:solidFill>
                  <a:schemeClr val="tx1"/>
                </a:solidFill>
                <a:latin typeface="メイリオ" panose="020B0604030504040204" pitchFamily="50" charset="-128"/>
                <a:ea typeface="メイリオ" panose="020B0604030504040204" pitchFamily="50" charset="-128"/>
              </a:rPr>
              <a:t>１歳６か月時点に</a:t>
            </a:r>
            <a:r>
              <a:rPr lang="ja-JP" altLang="en-US" sz="900" dirty="0" smtClean="0">
                <a:solidFill>
                  <a:schemeClr val="tx1"/>
                </a:solidFill>
                <a:latin typeface="メイリオ" panose="020B0604030504040204" pitchFamily="50" charset="-128"/>
                <a:ea typeface="メイリオ" panose="020B0604030504040204" pitchFamily="50" charset="-128"/>
              </a:rPr>
              <a:t>限定されるため</a:t>
            </a:r>
            <a:r>
              <a:rPr lang="ja-JP" altLang="en-US" sz="900" dirty="0">
                <a:solidFill>
                  <a:schemeClr val="tx1"/>
                </a:solidFill>
                <a:latin typeface="メイリオ" panose="020B0604030504040204" pitchFamily="50" charset="-128"/>
                <a:ea typeface="メイリオ" panose="020B0604030504040204" pitchFamily="50" charset="-128"/>
              </a:rPr>
              <a:t>、途中で交代できない</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86" name="テキスト ボックス 85"/>
          <p:cNvSpPr txBox="1"/>
          <p:nvPr/>
        </p:nvSpPr>
        <p:spPr>
          <a:xfrm>
            <a:off x="4615091" y="472992"/>
            <a:ext cx="2054269" cy="241476"/>
          </a:xfrm>
          <a:prstGeom prst="rect">
            <a:avLst/>
          </a:prstGeom>
          <a:noFill/>
        </p:spPr>
        <p:txBody>
          <a:bodyPr wrap="square" rtlCol="0">
            <a:spAutoFit/>
          </a:bodyPr>
          <a:lstStyle/>
          <a:p>
            <a:pPr algn="ctr" defTabSz="843880"/>
            <a:r>
              <a:rPr lang="ja-JP" altLang="en-US" sz="969" dirty="0">
                <a:solidFill>
                  <a:prstClr val="black"/>
                </a:solidFill>
                <a:latin typeface="メイリオ" panose="020B0604030504040204" pitchFamily="50" charset="-128"/>
                <a:ea typeface="メイリオ" panose="020B0604030504040204" pitchFamily="50" charset="-128"/>
              </a:rPr>
              <a:t>保育所に入所できない等の場合</a:t>
            </a:r>
          </a:p>
        </p:txBody>
      </p:sp>
      <p:sp>
        <p:nvSpPr>
          <p:cNvPr id="87" name="曲折矢印 86"/>
          <p:cNvSpPr/>
          <p:nvPr/>
        </p:nvSpPr>
        <p:spPr>
          <a:xfrm rot="10800000" flipH="1" flipV="1">
            <a:off x="4305714" y="539222"/>
            <a:ext cx="396000" cy="143748"/>
          </a:xfrm>
          <a:prstGeom prst="bentArrow">
            <a:avLst>
              <a:gd name="adj1" fmla="val 9984"/>
              <a:gd name="adj2" fmla="val 25000"/>
              <a:gd name="adj3" fmla="val 26645"/>
              <a:gd name="adj4" fmla="val 43750"/>
            </a:avLst>
          </a:prstGeom>
          <a:solidFill>
            <a:schemeClr val="tx1">
              <a:lumMod val="65000"/>
              <a:lumOff val="35000"/>
            </a:schemeClr>
          </a:solidFill>
          <a:ln w="158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black"/>
              </a:solidFill>
              <a:latin typeface="Calibri"/>
              <a:ea typeface="ＭＳ Ｐゴシック" panose="020B0600070205080204" pitchFamily="50" charset="-128"/>
            </a:endParaRPr>
          </a:p>
        </p:txBody>
      </p:sp>
      <p:sp>
        <p:nvSpPr>
          <p:cNvPr id="73" name="正方形/長方形 7"/>
          <p:cNvSpPr/>
          <p:nvPr/>
        </p:nvSpPr>
        <p:spPr>
          <a:xfrm>
            <a:off x="190800" y="272480"/>
            <a:ext cx="2304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103185"/>
          </a:solidFill>
          <a:ln w="12700">
            <a:solidFill>
              <a:srgbClr val="103185"/>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現　行</a:t>
            </a:r>
            <a:endParaRPr kumimoji="0" lang="ja-JP" altLang="en-US" sz="13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スライド番号プレースホルダー 5"/>
          <p:cNvSpPr>
            <a:spLocks noGrp="1"/>
          </p:cNvSpPr>
          <p:nvPr>
            <p:ph type="sldNum" sz="quarter" idx="12"/>
          </p:nvPr>
        </p:nvSpPr>
        <p:spPr>
          <a:xfrm>
            <a:off x="5305998" y="9514331"/>
            <a:ext cx="1600200" cy="527402"/>
          </a:xfrm>
        </p:spPr>
        <p:txBody>
          <a:bodyPr/>
          <a:lstStyle/>
          <a:p>
            <a:fld id="{9E2A29CB-BA86-48A6-80E1-CB8750A963B5}" type="slidenum">
              <a:rPr kumimoji="1" lang="ja-JP" altLang="en-US" smtClean="0"/>
              <a:t>3</a:t>
            </a:fld>
            <a:endParaRPr kumimoji="1" lang="ja-JP" altLang="en-US" dirty="0"/>
          </a:p>
        </p:txBody>
      </p:sp>
      <p:sp>
        <p:nvSpPr>
          <p:cNvPr id="4" name="右矢印 3"/>
          <p:cNvSpPr/>
          <p:nvPr/>
        </p:nvSpPr>
        <p:spPr>
          <a:xfrm>
            <a:off x="1575533" y="862036"/>
            <a:ext cx="2700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600" dirty="0" smtClean="0">
                <a:latin typeface="メイリオ" panose="020B0604030504040204" pitchFamily="50" charset="-128"/>
                <a:ea typeface="メイリオ" panose="020B0604030504040204" pitchFamily="50" charset="-128"/>
              </a:rPr>
              <a:t>育休</a:t>
            </a:r>
            <a:endParaRPr kumimoji="1" lang="ja-JP" altLang="en-US" sz="1000" b="1" spc="600" dirty="0">
              <a:latin typeface="メイリオ" panose="020B0604030504040204" pitchFamily="50" charset="-128"/>
              <a:ea typeface="メイリオ" panose="020B0604030504040204" pitchFamily="50" charset="-128"/>
            </a:endParaRPr>
          </a:p>
        </p:txBody>
      </p:sp>
      <p:sp>
        <p:nvSpPr>
          <p:cNvPr id="153" name="右矢印 152"/>
          <p:cNvSpPr/>
          <p:nvPr/>
        </p:nvSpPr>
        <p:spPr>
          <a:xfrm>
            <a:off x="4350032" y="862036"/>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154" name="右矢印 153"/>
          <p:cNvSpPr/>
          <p:nvPr/>
        </p:nvSpPr>
        <p:spPr>
          <a:xfrm>
            <a:off x="5416560" y="862036"/>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cxnSp>
        <p:nvCxnSpPr>
          <p:cNvPr id="156" name="直線コネクタ 155"/>
          <p:cNvCxnSpPr/>
          <p:nvPr/>
        </p:nvCxnSpPr>
        <p:spPr>
          <a:xfrm>
            <a:off x="5378245" y="86203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9" name="直線コネクタ 158"/>
          <p:cNvCxnSpPr/>
          <p:nvPr/>
        </p:nvCxnSpPr>
        <p:spPr>
          <a:xfrm>
            <a:off x="6444774" y="862036"/>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1" name="右矢印 160"/>
          <p:cNvSpPr/>
          <p:nvPr/>
        </p:nvSpPr>
        <p:spPr>
          <a:xfrm>
            <a:off x="4347447" y="1337992"/>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162" name="右矢印 161"/>
          <p:cNvSpPr/>
          <p:nvPr/>
        </p:nvSpPr>
        <p:spPr>
          <a:xfrm>
            <a:off x="5415707" y="1337992"/>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163" name="右矢印 162"/>
          <p:cNvSpPr/>
          <p:nvPr/>
        </p:nvSpPr>
        <p:spPr>
          <a:xfrm>
            <a:off x="511136" y="862036"/>
            <a:ext cx="992029" cy="432000"/>
          </a:xfrm>
          <a:prstGeom prst="rightArrow">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solidFill>
                  <a:schemeClr val="tx1"/>
                </a:solidFill>
                <a:latin typeface="メイリオ" panose="020B0604030504040204" pitchFamily="50" charset="-128"/>
                <a:ea typeface="メイリオ" panose="020B0604030504040204" pitchFamily="50" charset="-128"/>
              </a:rPr>
              <a:t>産休</a:t>
            </a:r>
            <a:endParaRPr kumimoji="1" lang="ja-JP" altLang="en-US" sz="1000" b="1" spc="300" dirty="0">
              <a:solidFill>
                <a:schemeClr val="tx1"/>
              </a:solidFill>
              <a:latin typeface="メイリオ" panose="020B0604030504040204" pitchFamily="50" charset="-128"/>
              <a:ea typeface="メイリオ" panose="020B0604030504040204" pitchFamily="50" charset="-128"/>
            </a:endParaRPr>
          </a:p>
        </p:txBody>
      </p:sp>
      <p:cxnSp>
        <p:nvCxnSpPr>
          <p:cNvPr id="164" name="直線コネクタ 163"/>
          <p:cNvCxnSpPr/>
          <p:nvPr/>
        </p:nvCxnSpPr>
        <p:spPr>
          <a:xfrm>
            <a:off x="472821" y="86203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5" name="直線コネクタ 164"/>
          <p:cNvCxnSpPr/>
          <p:nvPr/>
        </p:nvCxnSpPr>
        <p:spPr>
          <a:xfrm>
            <a:off x="1539349" y="862036"/>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6" name="右矢印 165"/>
          <p:cNvSpPr/>
          <p:nvPr/>
        </p:nvSpPr>
        <p:spPr>
          <a:xfrm>
            <a:off x="511136" y="1337992"/>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167" name="右矢印 166"/>
          <p:cNvSpPr/>
          <p:nvPr/>
        </p:nvSpPr>
        <p:spPr>
          <a:xfrm>
            <a:off x="1778971" y="1337992"/>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168" name="右矢印 167"/>
          <p:cNvSpPr/>
          <p:nvPr/>
        </p:nvSpPr>
        <p:spPr>
          <a:xfrm>
            <a:off x="3108300" y="1337992"/>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dirty="0" smtClean="0">
                <a:latin typeface="メイリオ" panose="020B0604030504040204" pitchFamily="50" charset="-128"/>
                <a:ea typeface="メイリオ" panose="020B0604030504040204" pitchFamily="50" charset="-128"/>
              </a:rPr>
              <a:t>育休</a:t>
            </a:r>
            <a:endParaRPr kumimoji="1" lang="ja-JP" altLang="en-US" sz="1000" dirty="0">
              <a:latin typeface="メイリオ" panose="020B0604030504040204" pitchFamily="50" charset="-128"/>
              <a:ea typeface="メイリオ" panose="020B0604030504040204" pitchFamily="50" charset="-128"/>
            </a:endParaRPr>
          </a:p>
        </p:txBody>
      </p:sp>
      <p:sp>
        <p:nvSpPr>
          <p:cNvPr id="103" name="十字形 102"/>
          <p:cNvSpPr/>
          <p:nvPr/>
        </p:nvSpPr>
        <p:spPr>
          <a:xfrm rot="2713601">
            <a:off x="3338600" y="1358712"/>
            <a:ext cx="447855" cy="441902"/>
          </a:xfrm>
          <a:prstGeom prst="plus">
            <a:avLst>
              <a:gd name="adj" fmla="val 44069"/>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white"/>
              </a:solidFill>
              <a:latin typeface="Calibri"/>
              <a:ea typeface="ＭＳ Ｐゴシック" panose="020B0600070205080204" pitchFamily="50" charset="-128"/>
            </a:endParaRPr>
          </a:p>
        </p:txBody>
      </p:sp>
      <p:sp>
        <p:nvSpPr>
          <p:cNvPr id="169" name="テキスト ボックス 168"/>
          <p:cNvSpPr txBox="1"/>
          <p:nvPr/>
        </p:nvSpPr>
        <p:spPr>
          <a:xfrm>
            <a:off x="205184" y="992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母</a:t>
            </a:r>
            <a:endParaRPr lang="ja-JP" altLang="en-US" sz="1100" dirty="0">
              <a:latin typeface="メイリオ" panose="020B0604030504040204" pitchFamily="50" charset="-128"/>
              <a:ea typeface="メイリオ" panose="020B0604030504040204" pitchFamily="50" charset="-128"/>
            </a:endParaRPr>
          </a:p>
        </p:txBody>
      </p:sp>
      <p:sp>
        <p:nvSpPr>
          <p:cNvPr id="170" name="テキスト ボックス 169"/>
          <p:cNvSpPr txBox="1"/>
          <p:nvPr/>
        </p:nvSpPr>
        <p:spPr>
          <a:xfrm>
            <a:off x="81000" y="0"/>
            <a:ext cx="6696000" cy="288000"/>
          </a:xfrm>
          <a:prstGeom prst="rect">
            <a:avLst/>
          </a:prstGeom>
          <a:noFill/>
        </p:spPr>
        <p:txBody>
          <a:bodyPr wrap="square" tIns="36000" bIns="0" rtlCol="0" anchor="ctr" anchorCtr="0">
            <a:noAutofit/>
          </a:bodyPr>
          <a:lstStyle/>
          <a:p>
            <a:r>
              <a:rPr lang="ja-JP" altLang="en-US" sz="1400" b="1" spc="300" dirty="0" smtClean="0">
                <a:solidFill>
                  <a:srgbClr val="103185"/>
                </a:solidFill>
                <a:latin typeface="メイリオ" panose="020B0604030504040204" pitchFamily="50" charset="-128"/>
                <a:ea typeface="メイリオ" panose="020B0604030504040204" pitchFamily="50" charset="-128"/>
              </a:rPr>
              <a:t>改正後の働き方・休み方のイメージ（例）</a:t>
            </a:r>
            <a:endParaRPr lang="ja-JP" altLang="en-US" sz="1400" b="1" spc="300" dirty="0">
              <a:solidFill>
                <a:srgbClr val="103185"/>
              </a:solidFill>
              <a:latin typeface="メイリオ" panose="020B0604030504040204" pitchFamily="50" charset="-128"/>
              <a:ea typeface="メイリオ" panose="020B0604030504040204" pitchFamily="50" charset="-128"/>
            </a:endParaRPr>
          </a:p>
        </p:txBody>
      </p:sp>
      <p:sp>
        <p:nvSpPr>
          <p:cNvPr id="9" name="正方形/長方形 8"/>
          <p:cNvSpPr/>
          <p:nvPr/>
        </p:nvSpPr>
        <p:spPr>
          <a:xfrm>
            <a:off x="189000" y="488480"/>
            <a:ext cx="6480000" cy="1836000"/>
          </a:xfrm>
          <a:prstGeom prst="rect">
            <a:avLst/>
          </a:prstGeom>
          <a:noFill/>
          <a:ln w="12700">
            <a:solidFill>
              <a:srgbClr val="10318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4" name="テキスト ボックス 253"/>
          <p:cNvSpPr txBox="1"/>
          <p:nvPr/>
        </p:nvSpPr>
        <p:spPr>
          <a:xfrm>
            <a:off x="137350" y="7059427"/>
            <a:ext cx="6480000" cy="600164"/>
          </a:xfrm>
          <a:prstGeom prst="rect">
            <a:avLst/>
          </a:prstGeom>
          <a:noFill/>
        </p:spPr>
        <p:txBody>
          <a:bodyPr wrap="square" rtlCol="0">
            <a:spAutoFit/>
          </a:bodyPr>
          <a:lstStyle/>
          <a:p>
            <a:pPr marL="361950" indent="-361950" defTabSz="844083">
              <a:lnSpc>
                <a:spcPct val="110000"/>
              </a:lnSpc>
              <a:defRPr/>
            </a:pPr>
            <a:r>
              <a:rPr lang="en-US" altLang="ja-JP" sz="1000" dirty="0" smtClean="0">
                <a:latin typeface="メイリオ" panose="020B0604030504040204" pitchFamily="50" charset="-128"/>
                <a:ea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rPr>
              <a:t>３　１歳以降の育児休業が、他の子についての産前・産後休業、産後パパ育休、介護休業または新たな育児休業の開始により育児休業が終了した場合で、産休等の対象だった子等が死亡等したときは、再度育児休業を取得できます。</a:t>
            </a:r>
            <a:endParaRPr lang="en-US" altLang="ja-JP" sz="1000" dirty="0">
              <a:latin typeface="メイリオ" panose="020B0604030504040204" pitchFamily="50" charset="-128"/>
              <a:ea typeface="メイリオ" panose="020B0604030504040204" pitchFamily="50" charset="-128"/>
            </a:endParaRPr>
          </a:p>
        </p:txBody>
      </p:sp>
      <p:sp>
        <p:nvSpPr>
          <p:cNvPr id="271" name="テキスト ボックス 270"/>
          <p:cNvSpPr txBox="1"/>
          <p:nvPr/>
        </p:nvSpPr>
        <p:spPr>
          <a:xfrm>
            <a:off x="260824" y="6549984"/>
            <a:ext cx="1584000" cy="396000"/>
          </a:xfrm>
          <a:prstGeom prst="rect">
            <a:avLst/>
          </a:prstGeom>
          <a:solidFill>
            <a:srgbClr val="FEDFE1"/>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smtClean="0">
                <a:solidFill>
                  <a:prstClr val="black"/>
                </a:solidFill>
              </a:rPr>
              <a:t>産後パパ育休</a:t>
            </a:r>
            <a:endParaRPr lang="en-US" altLang="ja-JP" sz="1000" dirty="0">
              <a:solidFill>
                <a:prstClr val="black"/>
              </a:solidFill>
            </a:endParaRPr>
          </a:p>
          <a:p>
            <a:pPr defTabSz="843880">
              <a:lnSpc>
                <a:spcPct val="110000"/>
              </a:lnSpc>
            </a:pPr>
            <a:r>
              <a:rPr lang="ja-JP" altLang="en-US" sz="1000" dirty="0">
                <a:solidFill>
                  <a:prstClr val="black"/>
                </a:solidFill>
              </a:rPr>
              <a:t>→</a:t>
            </a:r>
            <a:r>
              <a:rPr lang="ja-JP" altLang="en-US" sz="1000" b="1" dirty="0">
                <a:solidFill>
                  <a:prstClr val="black"/>
                </a:solidFill>
              </a:rPr>
              <a:t>分割して</a:t>
            </a:r>
            <a:r>
              <a:rPr lang="en-US" altLang="ja-JP" sz="1000" b="1" dirty="0">
                <a:solidFill>
                  <a:prstClr val="black"/>
                </a:solidFill>
              </a:rPr>
              <a:t>2</a:t>
            </a:r>
            <a:r>
              <a:rPr lang="ja-JP" altLang="en-US" sz="1000" b="1" dirty="0">
                <a:solidFill>
                  <a:prstClr val="black"/>
                </a:solidFill>
              </a:rPr>
              <a:t>回取得可能</a:t>
            </a:r>
            <a:endParaRPr lang="en-US" altLang="ja-JP" sz="1000" b="1" dirty="0">
              <a:solidFill>
                <a:prstClr val="black"/>
              </a:solidFill>
            </a:endParaRPr>
          </a:p>
        </p:txBody>
      </p:sp>
      <p:sp>
        <p:nvSpPr>
          <p:cNvPr id="272" name="テキスト ボックス 271"/>
          <p:cNvSpPr txBox="1"/>
          <p:nvPr/>
        </p:nvSpPr>
        <p:spPr>
          <a:xfrm>
            <a:off x="2564904" y="6556710"/>
            <a:ext cx="1584000" cy="396000"/>
          </a:xfrm>
          <a:prstGeom prst="rect">
            <a:avLst/>
          </a:prstGeom>
          <a:solidFill>
            <a:srgbClr val="FEDFE1"/>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育児休業</a:t>
            </a:r>
            <a:endParaRPr lang="en-US" altLang="ja-JP" sz="1000" dirty="0">
              <a:solidFill>
                <a:prstClr val="black"/>
              </a:solidFill>
            </a:endParaRPr>
          </a:p>
          <a:p>
            <a:pPr defTabSz="843880">
              <a:lnSpc>
                <a:spcPct val="110000"/>
              </a:lnSpc>
            </a:pPr>
            <a:r>
              <a:rPr lang="ja-JP" altLang="en-US" sz="1000" dirty="0">
                <a:solidFill>
                  <a:prstClr val="black"/>
                </a:solidFill>
              </a:rPr>
              <a:t>→</a:t>
            </a:r>
            <a:r>
              <a:rPr lang="ja-JP" altLang="en-US" sz="1000" b="1" dirty="0">
                <a:solidFill>
                  <a:prstClr val="black"/>
                </a:solidFill>
              </a:rPr>
              <a:t>分割して２回取得可能</a:t>
            </a:r>
          </a:p>
        </p:txBody>
      </p:sp>
      <p:sp>
        <p:nvSpPr>
          <p:cNvPr id="275" name="テキスト ボックス 274"/>
          <p:cNvSpPr txBox="1"/>
          <p:nvPr/>
        </p:nvSpPr>
        <p:spPr>
          <a:xfrm>
            <a:off x="4946258" y="6546761"/>
            <a:ext cx="1404000" cy="396000"/>
          </a:xfrm>
          <a:prstGeom prst="rect">
            <a:avLst/>
          </a:prstGeom>
          <a:solidFill>
            <a:srgbClr val="FEDFE1"/>
          </a:solidFill>
          <a:ln>
            <a:solidFill>
              <a:schemeClr val="tx1"/>
            </a:solidFill>
          </a:ln>
        </p:spPr>
        <p:txBody>
          <a:bodyPr wrap="square" rtlCol="0">
            <a:spAutoFit/>
          </a:bodyPr>
          <a:lstStyle>
            <a:defPPr>
              <a:defRPr lang="ja-JP"/>
            </a:defPPr>
            <a:lvl1pPr>
              <a:lnSpc>
                <a:spcPts val="1500"/>
              </a:lnSpc>
              <a:defRPr sz="1200">
                <a:latin typeface="メイリオ" panose="020B0604030504040204" pitchFamily="50" charset="-128"/>
                <a:ea typeface="メイリオ" panose="020B0604030504040204" pitchFamily="50" charset="-128"/>
              </a:defRPr>
            </a:lvl1pPr>
          </a:lstStyle>
          <a:p>
            <a:pPr defTabSz="843880">
              <a:lnSpc>
                <a:spcPct val="110000"/>
              </a:lnSpc>
            </a:pPr>
            <a:r>
              <a:rPr lang="ja-JP" altLang="en-US" sz="1000" dirty="0">
                <a:solidFill>
                  <a:prstClr val="black"/>
                </a:solidFill>
              </a:rPr>
              <a:t>１歳以降の育児休業</a:t>
            </a:r>
            <a:endParaRPr lang="en-US" altLang="ja-JP" sz="1000" dirty="0">
              <a:solidFill>
                <a:prstClr val="black"/>
              </a:solidFill>
            </a:endParaRPr>
          </a:p>
          <a:p>
            <a:pPr defTabSz="843880">
              <a:lnSpc>
                <a:spcPct val="110000"/>
              </a:lnSpc>
            </a:pPr>
            <a:r>
              <a:rPr lang="ja-JP" altLang="en-US" sz="1000" dirty="0">
                <a:solidFill>
                  <a:prstClr val="black"/>
                </a:solidFill>
              </a:rPr>
              <a:t>→</a:t>
            </a:r>
            <a:r>
              <a:rPr lang="ja-JP" altLang="en-US" sz="1000" b="1" dirty="0">
                <a:solidFill>
                  <a:prstClr val="black"/>
                </a:solidFill>
              </a:rPr>
              <a:t>途中交代可能</a:t>
            </a:r>
          </a:p>
        </p:txBody>
      </p:sp>
      <p:sp>
        <p:nvSpPr>
          <p:cNvPr id="333" name="テキスト ボックス 332"/>
          <p:cNvSpPr txBox="1"/>
          <p:nvPr/>
        </p:nvSpPr>
        <p:spPr>
          <a:xfrm>
            <a:off x="1126409" y="2764247"/>
            <a:ext cx="857665" cy="3693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出生後</a:t>
            </a:r>
            <a:endParaRPr lang="en-US" altLang="ja-JP" sz="900" dirty="0">
              <a:solidFill>
                <a:prstClr val="black"/>
              </a:solidFill>
              <a:latin typeface="メイリオ" panose="020B0604030504040204" pitchFamily="50" charset="-128"/>
              <a:ea typeface="メイリオ" panose="020B0604030504040204" pitchFamily="50" charset="-128"/>
            </a:endParaRPr>
          </a:p>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８週</a:t>
            </a:r>
          </a:p>
        </p:txBody>
      </p:sp>
      <p:cxnSp>
        <p:nvCxnSpPr>
          <p:cNvPr id="334" name="直線コネクタ 333"/>
          <p:cNvCxnSpPr/>
          <p:nvPr/>
        </p:nvCxnSpPr>
        <p:spPr>
          <a:xfrm>
            <a:off x="4313382" y="3052289"/>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35" name="テキスト ボックス 334"/>
          <p:cNvSpPr txBox="1"/>
          <p:nvPr/>
        </p:nvSpPr>
        <p:spPr>
          <a:xfrm>
            <a:off x="206849" y="3692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父</a:t>
            </a:r>
            <a:endParaRPr lang="ja-JP" altLang="en-US" sz="1100" dirty="0">
              <a:latin typeface="メイリオ" panose="020B0604030504040204" pitchFamily="50" charset="-128"/>
              <a:ea typeface="メイリオ" panose="020B0604030504040204" pitchFamily="50" charset="-128"/>
            </a:endParaRPr>
          </a:p>
        </p:txBody>
      </p:sp>
      <p:sp>
        <p:nvSpPr>
          <p:cNvPr id="337" name="角丸四角形吹き出し 336"/>
          <p:cNvSpPr/>
          <p:nvPr/>
        </p:nvSpPr>
        <p:spPr>
          <a:xfrm>
            <a:off x="2618904" y="4111096"/>
            <a:ext cx="1476000" cy="360000"/>
          </a:xfrm>
          <a:prstGeom prst="wedgeRoundRectCallout">
            <a:avLst>
              <a:gd name="adj1" fmla="val 13053"/>
              <a:gd name="adj2" fmla="val -92796"/>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smtClean="0">
                <a:solidFill>
                  <a:schemeClr val="tx1"/>
                </a:solidFill>
                <a:latin typeface="メイリオ" panose="020B0604030504040204" pitchFamily="50" charset="-128"/>
                <a:ea typeface="メイリオ" panose="020B0604030504040204" pitchFamily="50" charset="-128"/>
              </a:rPr>
              <a:t>夫婦が育休を交代できる回数が増える</a:t>
            </a:r>
            <a:endParaRPr lang="ja-JP" altLang="en-US" sz="900" dirty="0">
              <a:solidFill>
                <a:schemeClr val="tx1"/>
              </a:solidFill>
              <a:latin typeface="メイリオ" panose="020B0604030504040204" pitchFamily="50" charset="-128"/>
              <a:ea typeface="メイリオ" panose="020B0604030504040204" pitchFamily="50" charset="-128"/>
            </a:endParaRPr>
          </a:p>
        </p:txBody>
      </p:sp>
      <p:sp>
        <p:nvSpPr>
          <p:cNvPr id="338" name="テキスト ボックス 337"/>
          <p:cNvSpPr txBox="1"/>
          <p:nvPr/>
        </p:nvSpPr>
        <p:spPr>
          <a:xfrm>
            <a:off x="3860037" y="2864461"/>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a:t>
            </a:r>
          </a:p>
        </p:txBody>
      </p:sp>
      <p:sp>
        <p:nvSpPr>
          <p:cNvPr id="339" name="テキスト ボックス 338"/>
          <p:cNvSpPr txBox="1"/>
          <p:nvPr/>
        </p:nvSpPr>
        <p:spPr>
          <a:xfrm>
            <a:off x="4990069" y="2864461"/>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１歳半</a:t>
            </a:r>
          </a:p>
        </p:txBody>
      </p:sp>
      <p:sp>
        <p:nvSpPr>
          <p:cNvPr id="340" name="テキスト ボックス 339"/>
          <p:cNvSpPr txBox="1"/>
          <p:nvPr/>
        </p:nvSpPr>
        <p:spPr>
          <a:xfrm>
            <a:off x="6024503" y="288061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２歳</a:t>
            </a:r>
          </a:p>
        </p:txBody>
      </p:sp>
      <p:sp>
        <p:nvSpPr>
          <p:cNvPr id="341" name="テキスト ボックス 340"/>
          <p:cNvSpPr txBox="1"/>
          <p:nvPr/>
        </p:nvSpPr>
        <p:spPr>
          <a:xfrm>
            <a:off x="46289" y="2864461"/>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a:t>
            </a:r>
          </a:p>
        </p:txBody>
      </p:sp>
      <p:sp>
        <p:nvSpPr>
          <p:cNvPr id="342" name="角丸四角形吹き出し 341"/>
          <p:cNvSpPr/>
          <p:nvPr/>
        </p:nvSpPr>
        <p:spPr>
          <a:xfrm>
            <a:off x="4472608" y="4090410"/>
            <a:ext cx="1908000" cy="360000"/>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開始</a:t>
            </a:r>
            <a:r>
              <a:rPr lang="ja-JP" altLang="en-US" sz="900" dirty="0" smtClean="0">
                <a:solidFill>
                  <a:schemeClr val="tx1"/>
                </a:solidFill>
                <a:latin typeface="メイリオ" panose="020B0604030504040204" pitchFamily="50" charset="-128"/>
                <a:ea typeface="メイリオ" panose="020B0604030504040204" pitchFamily="50" charset="-128"/>
              </a:rPr>
              <a:t>時点を柔軟化することで、夫婦が育休を途中交代できる</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343" name="テキスト ボックス 342"/>
          <p:cNvSpPr txBox="1"/>
          <p:nvPr/>
        </p:nvSpPr>
        <p:spPr>
          <a:xfrm>
            <a:off x="4616756" y="2663245"/>
            <a:ext cx="2054269" cy="241476"/>
          </a:xfrm>
          <a:prstGeom prst="rect">
            <a:avLst/>
          </a:prstGeom>
          <a:noFill/>
        </p:spPr>
        <p:txBody>
          <a:bodyPr wrap="square" rtlCol="0">
            <a:spAutoFit/>
          </a:bodyPr>
          <a:lstStyle/>
          <a:p>
            <a:pPr algn="ctr" defTabSz="843880"/>
            <a:r>
              <a:rPr lang="ja-JP" altLang="en-US" sz="969" dirty="0">
                <a:solidFill>
                  <a:prstClr val="black"/>
                </a:solidFill>
                <a:latin typeface="メイリオ" panose="020B0604030504040204" pitchFamily="50" charset="-128"/>
                <a:ea typeface="メイリオ" panose="020B0604030504040204" pitchFamily="50" charset="-128"/>
              </a:rPr>
              <a:t>保育所に入所できない等の場合</a:t>
            </a:r>
          </a:p>
        </p:txBody>
      </p:sp>
      <p:sp>
        <p:nvSpPr>
          <p:cNvPr id="344" name="曲折矢印 343"/>
          <p:cNvSpPr/>
          <p:nvPr/>
        </p:nvSpPr>
        <p:spPr>
          <a:xfrm rot="10800000" flipH="1" flipV="1">
            <a:off x="4307379" y="2729475"/>
            <a:ext cx="396000" cy="143748"/>
          </a:xfrm>
          <a:prstGeom prst="bentArrow">
            <a:avLst>
              <a:gd name="adj1" fmla="val 9984"/>
              <a:gd name="adj2" fmla="val 25000"/>
              <a:gd name="adj3" fmla="val 26645"/>
              <a:gd name="adj4" fmla="val 43750"/>
            </a:avLst>
          </a:prstGeom>
          <a:solidFill>
            <a:schemeClr val="tx1">
              <a:lumMod val="65000"/>
              <a:lumOff val="35000"/>
            </a:schemeClr>
          </a:solidFill>
          <a:ln w="158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black"/>
              </a:solidFill>
              <a:latin typeface="Calibri"/>
              <a:ea typeface="ＭＳ Ｐゴシック" panose="020B0600070205080204" pitchFamily="50" charset="-128"/>
            </a:endParaRPr>
          </a:p>
        </p:txBody>
      </p:sp>
      <p:sp>
        <p:nvSpPr>
          <p:cNvPr id="345" name="正方形/長方形 7"/>
          <p:cNvSpPr/>
          <p:nvPr/>
        </p:nvSpPr>
        <p:spPr>
          <a:xfrm>
            <a:off x="190800" y="2381673"/>
            <a:ext cx="2304000" cy="216000"/>
          </a:xfrm>
          <a:custGeom>
            <a:avLst/>
            <a:gdLst>
              <a:gd name="connsiteX0" fmla="*/ 0 w 1621492"/>
              <a:gd name="connsiteY0" fmla="*/ 0 h 297013"/>
              <a:gd name="connsiteX1" fmla="*/ 1621492 w 1621492"/>
              <a:gd name="connsiteY1" fmla="*/ 0 h 297013"/>
              <a:gd name="connsiteX2" fmla="*/ 1621492 w 1621492"/>
              <a:gd name="connsiteY2" fmla="*/ 297013 h 297013"/>
              <a:gd name="connsiteX3" fmla="*/ 0 w 1621492"/>
              <a:gd name="connsiteY3" fmla="*/ 297013 h 297013"/>
              <a:gd name="connsiteX4" fmla="*/ 0 w 1621492"/>
              <a:gd name="connsiteY4" fmla="*/ 0 h 297013"/>
              <a:gd name="connsiteX0" fmla="*/ 0 w 1796117"/>
              <a:gd name="connsiteY0" fmla="*/ 0 h 297013"/>
              <a:gd name="connsiteX1" fmla="*/ 1621492 w 1796117"/>
              <a:gd name="connsiteY1" fmla="*/ 0 h 297013"/>
              <a:gd name="connsiteX2" fmla="*/ 1796117 w 1796117"/>
              <a:gd name="connsiteY2" fmla="*/ 297013 h 297013"/>
              <a:gd name="connsiteX3" fmla="*/ 0 w 1796117"/>
              <a:gd name="connsiteY3" fmla="*/ 297013 h 297013"/>
              <a:gd name="connsiteX4" fmla="*/ 0 w 1796117"/>
              <a:gd name="connsiteY4" fmla="*/ 0 h 2970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96117" h="297013">
                <a:moveTo>
                  <a:pt x="0" y="0"/>
                </a:moveTo>
                <a:lnTo>
                  <a:pt x="1621492" y="0"/>
                </a:lnTo>
                <a:lnTo>
                  <a:pt x="1796117" y="297013"/>
                </a:lnTo>
                <a:lnTo>
                  <a:pt x="0" y="297013"/>
                </a:lnTo>
                <a:lnTo>
                  <a:pt x="0" y="0"/>
                </a:lnTo>
                <a:close/>
              </a:path>
            </a:pathLst>
          </a:custGeom>
          <a:solidFill>
            <a:srgbClr val="DB4D6D"/>
          </a:solidFill>
          <a:ln w="25400">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令和４年</a:t>
            </a:r>
            <a:r>
              <a:rPr kumimoji="0" lang="en-US" altLang="ja-JP"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10</a:t>
            </a:r>
            <a:r>
              <a:rPr kumimoji="0" lang="ja-JP" altLang="en-US"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月１日～</a:t>
            </a:r>
            <a:endParaRPr kumimoji="0" lang="en-US" altLang="ja-JP" sz="13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6" name="右矢印 345"/>
          <p:cNvSpPr/>
          <p:nvPr/>
        </p:nvSpPr>
        <p:spPr>
          <a:xfrm>
            <a:off x="1577198" y="3052289"/>
            <a:ext cx="756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347" name="右矢印 346"/>
          <p:cNvSpPr/>
          <p:nvPr/>
        </p:nvSpPr>
        <p:spPr>
          <a:xfrm>
            <a:off x="4351697" y="3052289"/>
            <a:ext cx="468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48" name="右矢印 347"/>
          <p:cNvSpPr/>
          <p:nvPr/>
        </p:nvSpPr>
        <p:spPr>
          <a:xfrm>
            <a:off x="5418225" y="3052289"/>
            <a:ext cx="540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cxnSp>
        <p:nvCxnSpPr>
          <p:cNvPr id="349" name="直線コネクタ 348"/>
          <p:cNvCxnSpPr/>
          <p:nvPr/>
        </p:nvCxnSpPr>
        <p:spPr>
          <a:xfrm>
            <a:off x="5379910" y="3052289"/>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0" name="直線コネクタ 349"/>
          <p:cNvCxnSpPr/>
          <p:nvPr/>
        </p:nvCxnSpPr>
        <p:spPr>
          <a:xfrm>
            <a:off x="6446439" y="3052289"/>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51" name="右矢印 350"/>
          <p:cNvSpPr/>
          <p:nvPr/>
        </p:nvSpPr>
        <p:spPr>
          <a:xfrm>
            <a:off x="4871476" y="3533670"/>
            <a:ext cx="468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52" name="右矢印 351"/>
          <p:cNvSpPr/>
          <p:nvPr/>
        </p:nvSpPr>
        <p:spPr>
          <a:xfrm>
            <a:off x="5939736" y="3533670"/>
            <a:ext cx="468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53" name="右矢印 352"/>
          <p:cNvSpPr/>
          <p:nvPr/>
        </p:nvSpPr>
        <p:spPr>
          <a:xfrm>
            <a:off x="512801" y="3052289"/>
            <a:ext cx="992029" cy="432000"/>
          </a:xfrm>
          <a:prstGeom prst="rightArrow">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dirty="0" smtClean="0">
                <a:solidFill>
                  <a:schemeClr val="tx1"/>
                </a:solidFill>
                <a:latin typeface="メイリオ" panose="020B0604030504040204" pitchFamily="50" charset="-128"/>
                <a:ea typeface="メイリオ" panose="020B0604030504040204" pitchFamily="50" charset="-128"/>
              </a:rPr>
              <a:t>産休</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cxnSp>
        <p:nvCxnSpPr>
          <p:cNvPr id="354" name="直線コネクタ 353"/>
          <p:cNvCxnSpPr/>
          <p:nvPr/>
        </p:nvCxnSpPr>
        <p:spPr>
          <a:xfrm>
            <a:off x="474486" y="3052289"/>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5" name="直線コネクタ 354"/>
          <p:cNvCxnSpPr/>
          <p:nvPr/>
        </p:nvCxnSpPr>
        <p:spPr>
          <a:xfrm>
            <a:off x="1541014" y="3052289"/>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56" name="右矢印 355"/>
          <p:cNvSpPr/>
          <p:nvPr/>
        </p:nvSpPr>
        <p:spPr>
          <a:xfrm>
            <a:off x="512801" y="3533670"/>
            <a:ext cx="360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57" name="右矢印 356"/>
          <p:cNvSpPr/>
          <p:nvPr/>
        </p:nvSpPr>
        <p:spPr>
          <a:xfrm>
            <a:off x="2209228" y="3525250"/>
            <a:ext cx="1368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360" name="テキスト ボックス 359"/>
          <p:cNvSpPr txBox="1"/>
          <p:nvPr/>
        </p:nvSpPr>
        <p:spPr>
          <a:xfrm>
            <a:off x="206849" y="3188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母</a:t>
            </a:r>
            <a:endParaRPr lang="ja-JP" altLang="en-US" sz="1100" dirty="0">
              <a:latin typeface="メイリオ" panose="020B0604030504040204" pitchFamily="50" charset="-128"/>
              <a:ea typeface="メイリオ" panose="020B0604030504040204" pitchFamily="50" charset="-128"/>
            </a:endParaRPr>
          </a:p>
        </p:txBody>
      </p:sp>
      <p:sp>
        <p:nvSpPr>
          <p:cNvPr id="361" name="正方形/長方形 360"/>
          <p:cNvSpPr/>
          <p:nvPr/>
        </p:nvSpPr>
        <p:spPr>
          <a:xfrm>
            <a:off x="190665" y="2612480"/>
            <a:ext cx="6480000" cy="4392000"/>
          </a:xfrm>
          <a:prstGeom prst="rect">
            <a:avLst/>
          </a:prstGeom>
          <a:noFill/>
          <a:ln w="254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3" name="右矢印 362"/>
          <p:cNvSpPr/>
          <p:nvPr/>
        </p:nvSpPr>
        <p:spPr>
          <a:xfrm>
            <a:off x="3508088" y="3044156"/>
            <a:ext cx="756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364" name="右矢印 363"/>
          <p:cNvSpPr/>
          <p:nvPr/>
        </p:nvSpPr>
        <p:spPr>
          <a:xfrm>
            <a:off x="1111897" y="3533670"/>
            <a:ext cx="360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67" name="テキスト ボックス 366"/>
          <p:cNvSpPr txBox="1"/>
          <p:nvPr/>
        </p:nvSpPr>
        <p:spPr>
          <a:xfrm>
            <a:off x="126178" y="2633232"/>
            <a:ext cx="659405" cy="261610"/>
          </a:xfrm>
          <a:prstGeom prst="rect">
            <a:avLst/>
          </a:prstGeom>
          <a:noFill/>
        </p:spPr>
        <p:txBody>
          <a:bodyPr wrap="square" rtlCol="0">
            <a:spAutoFit/>
          </a:bodyPr>
          <a:lstStyle/>
          <a:p>
            <a:pPr algn="ctr" defTabSz="843880"/>
            <a:r>
              <a:rPr lang="ja-JP" altLang="en-US" sz="1100" b="1" dirty="0" smtClean="0">
                <a:solidFill>
                  <a:srgbClr val="DB4D6D"/>
                </a:solidFill>
                <a:latin typeface="メイリオ" panose="020B0604030504040204" pitchFamily="50" charset="-128"/>
                <a:ea typeface="メイリオ" panose="020B0604030504040204" pitchFamily="50" charset="-128"/>
              </a:rPr>
              <a:t>例１</a:t>
            </a:r>
            <a:endParaRPr lang="ja-JP" altLang="en-US" sz="1100" b="1" dirty="0">
              <a:solidFill>
                <a:srgbClr val="DB4D6D"/>
              </a:solidFill>
              <a:latin typeface="メイリオ" panose="020B0604030504040204" pitchFamily="50" charset="-128"/>
              <a:ea typeface="メイリオ" panose="020B0604030504040204" pitchFamily="50" charset="-128"/>
            </a:endParaRPr>
          </a:p>
        </p:txBody>
      </p:sp>
      <p:sp>
        <p:nvSpPr>
          <p:cNvPr id="368" name="テキスト ボックス 367"/>
          <p:cNvSpPr txBox="1"/>
          <p:nvPr/>
        </p:nvSpPr>
        <p:spPr>
          <a:xfrm>
            <a:off x="1116863" y="4692624"/>
            <a:ext cx="857665" cy="3693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出生後</a:t>
            </a:r>
            <a:endParaRPr lang="en-US" altLang="ja-JP" sz="900" dirty="0">
              <a:solidFill>
                <a:prstClr val="black"/>
              </a:solidFill>
              <a:latin typeface="メイリオ" panose="020B0604030504040204" pitchFamily="50" charset="-128"/>
              <a:ea typeface="メイリオ" panose="020B0604030504040204" pitchFamily="50" charset="-128"/>
            </a:endParaRPr>
          </a:p>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８週</a:t>
            </a:r>
          </a:p>
        </p:txBody>
      </p:sp>
      <p:cxnSp>
        <p:nvCxnSpPr>
          <p:cNvPr id="369" name="直線コネクタ 368"/>
          <p:cNvCxnSpPr/>
          <p:nvPr/>
        </p:nvCxnSpPr>
        <p:spPr>
          <a:xfrm>
            <a:off x="4303836" y="498066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70" name="テキスト ボックス 369"/>
          <p:cNvSpPr txBox="1"/>
          <p:nvPr/>
        </p:nvSpPr>
        <p:spPr>
          <a:xfrm>
            <a:off x="197303" y="5636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父</a:t>
            </a:r>
            <a:endParaRPr lang="ja-JP" altLang="en-US" sz="1100" dirty="0">
              <a:latin typeface="メイリオ" panose="020B0604030504040204" pitchFamily="50" charset="-128"/>
              <a:ea typeface="メイリオ" panose="020B0604030504040204" pitchFamily="50" charset="-128"/>
            </a:endParaRPr>
          </a:p>
        </p:txBody>
      </p:sp>
      <p:sp>
        <p:nvSpPr>
          <p:cNvPr id="371" name="角丸四角形吹き出し 370"/>
          <p:cNvSpPr/>
          <p:nvPr/>
        </p:nvSpPr>
        <p:spPr>
          <a:xfrm>
            <a:off x="2864312" y="6047739"/>
            <a:ext cx="1156730" cy="360000"/>
          </a:xfrm>
          <a:prstGeom prst="wedgeRoundRectCallout">
            <a:avLst>
              <a:gd name="adj1" fmla="val 13053"/>
              <a:gd name="adj2" fmla="val -92796"/>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妻の職場復帰等のタイミング</a:t>
            </a:r>
            <a:endParaRPr lang="ja-JP" altLang="en-US" sz="900" dirty="0">
              <a:solidFill>
                <a:prstClr val="black"/>
              </a:solidFill>
              <a:latin typeface="メイリオ" panose="020B0604030504040204" pitchFamily="50" charset="-128"/>
              <a:ea typeface="メイリオ" panose="020B0604030504040204" pitchFamily="50" charset="-128"/>
            </a:endParaRPr>
          </a:p>
        </p:txBody>
      </p:sp>
      <p:sp>
        <p:nvSpPr>
          <p:cNvPr id="372" name="テキスト ボックス 371"/>
          <p:cNvSpPr txBox="1"/>
          <p:nvPr/>
        </p:nvSpPr>
        <p:spPr>
          <a:xfrm>
            <a:off x="3850491" y="479283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a:t>
            </a:r>
          </a:p>
        </p:txBody>
      </p:sp>
      <p:sp>
        <p:nvSpPr>
          <p:cNvPr id="373" name="テキスト ボックス 372"/>
          <p:cNvSpPr txBox="1"/>
          <p:nvPr/>
        </p:nvSpPr>
        <p:spPr>
          <a:xfrm>
            <a:off x="4980523" y="479283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１歳半</a:t>
            </a:r>
          </a:p>
        </p:txBody>
      </p:sp>
      <p:sp>
        <p:nvSpPr>
          <p:cNvPr id="374" name="テキスト ボックス 373"/>
          <p:cNvSpPr txBox="1"/>
          <p:nvPr/>
        </p:nvSpPr>
        <p:spPr>
          <a:xfrm>
            <a:off x="6013407" y="479283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２歳</a:t>
            </a:r>
          </a:p>
        </p:txBody>
      </p:sp>
      <p:sp>
        <p:nvSpPr>
          <p:cNvPr id="375" name="テキスト ボックス 374"/>
          <p:cNvSpPr txBox="1"/>
          <p:nvPr/>
        </p:nvSpPr>
        <p:spPr>
          <a:xfrm>
            <a:off x="36743" y="4792838"/>
            <a:ext cx="857665" cy="230832"/>
          </a:xfrm>
          <a:prstGeom prst="rect">
            <a:avLst/>
          </a:prstGeom>
          <a:noFill/>
        </p:spPr>
        <p:txBody>
          <a:bodyPr wrap="square" rtlCol="0">
            <a:spAutoFit/>
          </a:bodyPr>
          <a:lstStyle/>
          <a:p>
            <a:pPr algn="ctr" defTabSz="843880"/>
            <a:r>
              <a:rPr lang="ja-JP" altLang="en-US" sz="900" dirty="0">
                <a:solidFill>
                  <a:prstClr val="black"/>
                </a:solidFill>
                <a:latin typeface="メイリオ" panose="020B0604030504040204" pitchFamily="50" charset="-128"/>
                <a:ea typeface="メイリオ" panose="020B0604030504040204" pitchFamily="50" charset="-128"/>
              </a:rPr>
              <a:t>出生</a:t>
            </a:r>
          </a:p>
        </p:txBody>
      </p:sp>
      <p:sp>
        <p:nvSpPr>
          <p:cNvPr id="376" name="角丸四角形吹き出し 375"/>
          <p:cNvSpPr/>
          <p:nvPr/>
        </p:nvSpPr>
        <p:spPr>
          <a:xfrm>
            <a:off x="4450576" y="6022410"/>
            <a:ext cx="1908000" cy="360000"/>
          </a:xfrm>
          <a:prstGeom prst="wedgeRoundRectCallout">
            <a:avLst>
              <a:gd name="adj1" fmla="val 2737"/>
              <a:gd name="adj2" fmla="val -81944"/>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3880">
              <a:lnSpc>
                <a:spcPct val="110000"/>
              </a:lnSpc>
            </a:pPr>
            <a:r>
              <a:rPr lang="ja-JP" altLang="en-US" sz="900" dirty="0">
                <a:solidFill>
                  <a:schemeClr val="tx1"/>
                </a:solidFill>
                <a:latin typeface="メイリオ" panose="020B0604030504040204" pitchFamily="50" charset="-128"/>
                <a:ea typeface="メイリオ" panose="020B0604030504040204" pitchFamily="50" charset="-128"/>
              </a:rPr>
              <a:t>開始</a:t>
            </a:r>
            <a:r>
              <a:rPr lang="ja-JP" altLang="en-US" sz="900" dirty="0" smtClean="0">
                <a:solidFill>
                  <a:schemeClr val="tx1"/>
                </a:solidFill>
                <a:latin typeface="メイリオ" panose="020B0604030504040204" pitchFamily="50" charset="-128"/>
                <a:ea typeface="メイリオ" panose="020B0604030504040204" pitchFamily="50" charset="-128"/>
              </a:rPr>
              <a:t>時点を柔軟化することで、夫婦が育休を途中交代できる</a:t>
            </a:r>
            <a:endParaRPr lang="en-US" altLang="ja-JP" sz="900" dirty="0">
              <a:solidFill>
                <a:schemeClr val="tx1"/>
              </a:solidFill>
              <a:latin typeface="メイリオ" panose="020B0604030504040204" pitchFamily="50" charset="-128"/>
              <a:ea typeface="メイリオ" panose="020B0604030504040204" pitchFamily="50" charset="-128"/>
            </a:endParaRPr>
          </a:p>
        </p:txBody>
      </p:sp>
      <p:sp>
        <p:nvSpPr>
          <p:cNvPr id="377" name="テキスト ボックス 376"/>
          <p:cNvSpPr txBox="1"/>
          <p:nvPr/>
        </p:nvSpPr>
        <p:spPr>
          <a:xfrm>
            <a:off x="4607210" y="4591622"/>
            <a:ext cx="2054269" cy="241476"/>
          </a:xfrm>
          <a:prstGeom prst="rect">
            <a:avLst/>
          </a:prstGeom>
          <a:noFill/>
        </p:spPr>
        <p:txBody>
          <a:bodyPr wrap="square" rtlCol="0">
            <a:spAutoFit/>
          </a:bodyPr>
          <a:lstStyle/>
          <a:p>
            <a:pPr algn="ctr" defTabSz="843880"/>
            <a:r>
              <a:rPr lang="ja-JP" altLang="en-US" sz="969" dirty="0">
                <a:solidFill>
                  <a:prstClr val="black"/>
                </a:solidFill>
                <a:latin typeface="メイリオ" panose="020B0604030504040204" pitchFamily="50" charset="-128"/>
                <a:ea typeface="メイリオ" panose="020B0604030504040204" pitchFamily="50" charset="-128"/>
              </a:rPr>
              <a:t>保育所に入所できない等の場合</a:t>
            </a:r>
          </a:p>
        </p:txBody>
      </p:sp>
      <p:sp>
        <p:nvSpPr>
          <p:cNvPr id="378" name="曲折矢印 377"/>
          <p:cNvSpPr/>
          <p:nvPr/>
        </p:nvSpPr>
        <p:spPr>
          <a:xfrm rot="10800000" flipH="1" flipV="1">
            <a:off x="4297833" y="4657852"/>
            <a:ext cx="396000" cy="143748"/>
          </a:xfrm>
          <a:prstGeom prst="bentArrow">
            <a:avLst>
              <a:gd name="adj1" fmla="val 9984"/>
              <a:gd name="adj2" fmla="val 25000"/>
              <a:gd name="adj3" fmla="val 26645"/>
              <a:gd name="adj4" fmla="val 43750"/>
            </a:avLst>
          </a:prstGeom>
          <a:solidFill>
            <a:schemeClr val="tx1">
              <a:lumMod val="65000"/>
              <a:lumOff val="35000"/>
            </a:schemeClr>
          </a:solidFill>
          <a:ln w="158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endParaRPr lang="ja-JP" altLang="en-US" sz="1662">
              <a:solidFill>
                <a:prstClr val="black"/>
              </a:solidFill>
              <a:latin typeface="Calibri"/>
              <a:ea typeface="ＭＳ Ｐゴシック" panose="020B0600070205080204" pitchFamily="50" charset="-128"/>
            </a:endParaRPr>
          </a:p>
        </p:txBody>
      </p:sp>
      <p:sp>
        <p:nvSpPr>
          <p:cNvPr id="380" name="右矢印 379"/>
          <p:cNvSpPr/>
          <p:nvPr/>
        </p:nvSpPr>
        <p:spPr>
          <a:xfrm>
            <a:off x="4334258" y="5465619"/>
            <a:ext cx="612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81" name="右矢印 380"/>
          <p:cNvSpPr/>
          <p:nvPr/>
        </p:nvSpPr>
        <p:spPr>
          <a:xfrm>
            <a:off x="5399736" y="5465619"/>
            <a:ext cx="612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cxnSp>
        <p:nvCxnSpPr>
          <p:cNvPr id="382" name="直線コネクタ 381"/>
          <p:cNvCxnSpPr/>
          <p:nvPr/>
        </p:nvCxnSpPr>
        <p:spPr>
          <a:xfrm>
            <a:off x="5370364" y="498066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3" name="直線コネクタ 382"/>
          <p:cNvCxnSpPr/>
          <p:nvPr/>
        </p:nvCxnSpPr>
        <p:spPr>
          <a:xfrm>
            <a:off x="6436893" y="4980666"/>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84" name="右矢印 383"/>
          <p:cNvSpPr/>
          <p:nvPr/>
        </p:nvSpPr>
        <p:spPr>
          <a:xfrm>
            <a:off x="4722379" y="4978672"/>
            <a:ext cx="612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85" name="右矢印 384"/>
          <p:cNvSpPr/>
          <p:nvPr/>
        </p:nvSpPr>
        <p:spPr>
          <a:xfrm>
            <a:off x="5802185" y="4989003"/>
            <a:ext cx="612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育休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86" name="右矢印 385"/>
          <p:cNvSpPr/>
          <p:nvPr/>
        </p:nvSpPr>
        <p:spPr>
          <a:xfrm>
            <a:off x="503255" y="4980666"/>
            <a:ext cx="992029" cy="432000"/>
          </a:xfrm>
          <a:prstGeom prst="rightArrow">
            <a:avLst/>
          </a:prstGeom>
          <a:noFill/>
          <a:ln w="12700">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dirty="0" smtClean="0">
                <a:solidFill>
                  <a:schemeClr val="tx1"/>
                </a:solidFill>
                <a:latin typeface="メイリオ" panose="020B0604030504040204" pitchFamily="50" charset="-128"/>
                <a:ea typeface="メイリオ" panose="020B0604030504040204" pitchFamily="50" charset="-128"/>
              </a:rPr>
              <a:t>産休</a:t>
            </a:r>
            <a:endParaRPr kumimoji="1" lang="ja-JP" altLang="en-US" sz="1000" b="1" dirty="0">
              <a:solidFill>
                <a:schemeClr val="tx1"/>
              </a:solidFill>
              <a:latin typeface="メイリオ" panose="020B0604030504040204" pitchFamily="50" charset="-128"/>
              <a:ea typeface="メイリオ" panose="020B0604030504040204" pitchFamily="50" charset="-128"/>
            </a:endParaRPr>
          </a:p>
        </p:txBody>
      </p:sp>
      <p:cxnSp>
        <p:nvCxnSpPr>
          <p:cNvPr id="387" name="直線コネクタ 386"/>
          <p:cNvCxnSpPr/>
          <p:nvPr/>
        </p:nvCxnSpPr>
        <p:spPr>
          <a:xfrm>
            <a:off x="464940" y="4980666"/>
            <a:ext cx="2131"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8" name="直線コネクタ 387"/>
          <p:cNvCxnSpPr/>
          <p:nvPr/>
        </p:nvCxnSpPr>
        <p:spPr>
          <a:xfrm>
            <a:off x="1531468" y="4980666"/>
            <a:ext cx="0" cy="936000"/>
          </a:xfrm>
          <a:prstGeom prst="line">
            <a:avLst/>
          </a:prstGeom>
          <a:ln w="19050">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
        <p:nvSpPr>
          <p:cNvPr id="389" name="右矢印 388"/>
          <p:cNvSpPr/>
          <p:nvPr/>
        </p:nvSpPr>
        <p:spPr>
          <a:xfrm>
            <a:off x="503255" y="5471291"/>
            <a:ext cx="360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90" name="右矢印 389"/>
          <p:cNvSpPr/>
          <p:nvPr/>
        </p:nvSpPr>
        <p:spPr>
          <a:xfrm>
            <a:off x="1844824" y="5471291"/>
            <a:ext cx="992029"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391" name="テキスト ボックス 390"/>
          <p:cNvSpPr txBox="1"/>
          <p:nvPr/>
        </p:nvSpPr>
        <p:spPr>
          <a:xfrm>
            <a:off x="197303" y="5132480"/>
            <a:ext cx="415504" cy="221214"/>
          </a:xfrm>
          <a:prstGeom prst="rect">
            <a:avLst/>
          </a:prstGeom>
          <a:noFill/>
        </p:spPr>
        <p:txBody>
          <a:bodyPr wrap="square" rtlCol="0">
            <a:spAutoFit/>
          </a:bodyPr>
          <a:lstStyle/>
          <a:p>
            <a:pPr defTabSz="843880">
              <a:lnSpc>
                <a:spcPts val="923"/>
              </a:lnSpc>
            </a:pPr>
            <a:r>
              <a:rPr lang="ja-JP" altLang="en-US" sz="1100" dirty="0" smtClean="0">
                <a:latin typeface="メイリオ" panose="020B0604030504040204" pitchFamily="50" charset="-128"/>
                <a:ea typeface="メイリオ" panose="020B0604030504040204" pitchFamily="50" charset="-128"/>
              </a:rPr>
              <a:t>母</a:t>
            </a:r>
            <a:endParaRPr lang="ja-JP" altLang="en-US" sz="1100" dirty="0">
              <a:latin typeface="メイリオ" panose="020B0604030504040204" pitchFamily="50" charset="-128"/>
              <a:ea typeface="メイリオ" panose="020B0604030504040204" pitchFamily="50" charset="-128"/>
            </a:endParaRPr>
          </a:p>
        </p:txBody>
      </p:sp>
      <p:sp>
        <p:nvSpPr>
          <p:cNvPr id="392" name="右矢印 391"/>
          <p:cNvSpPr/>
          <p:nvPr/>
        </p:nvSpPr>
        <p:spPr>
          <a:xfrm>
            <a:off x="3437987" y="5471291"/>
            <a:ext cx="828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300" dirty="0" smtClean="0">
                <a:latin typeface="メイリオ" panose="020B0604030504040204" pitchFamily="50" charset="-128"/>
                <a:ea typeface="メイリオ" panose="020B0604030504040204" pitchFamily="50" charset="-128"/>
              </a:rPr>
              <a:t>育休</a:t>
            </a:r>
            <a:endParaRPr kumimoji="1" lang="ja-JP" altLang="en-US" sz="1000" b="1" spc="300" dirty="0">
              <a:latin typeface="メイリオ" panose="020B0604030504040204" pitchFamily="50" charset="-128"/>
              <a:ea typeface="メイリオ" panose="020B0604030504040204" pitchFamily="50" charset="-128"/>
            </a:endParaRPr>
          </a:p>
        </p:txBody>
      </p:sp>
      <p:sp>
        <p:nvSpPr>
          <p:cNvPr id="393" name="右矢印 392"/>
          <p:cNvSpPr/>
          <p:nvPr/>
        </p:nvSpPr>
        <p:spPr>
          <a:xfrm>
            <a:off x="1102351" y="5471291"/>
            <a:ext cx="360000" cy="432000"/>
          </a:xfrm>
          <a:prstGeom prst="rightArrow">
            <a:avLst/>
          </a:prstGeom>
          <a:solidFill>
            <a:srgbClr val="DB4D6D"/>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72000" rIns="0" bIns="36000" rtlCol="0" anchor="ctr"/>
          <a:lstStyle/>
          <a:p>
            <a:pPr algn="ctr"/>
            <a:r>
              <a:rPr kumimoji="1" lang="ja-JP" altLang="en-US" sz="1000" b="1" spc="50" dirty="0" smtClean="0">
                <a:latin typeface="メイリオ" panose="020B0604030504040204" pitchFamily="50" charset="-128"/>
                <a:ea typeface="メイリオ" panose="020B0604030504040204" pitchFamily="50" charset="-128"/>
              </a:rPr>
              <a:t>休</a:t>
            </a:r>
            <a:endParaRPr kumimoji="1" lang="ja-JP" altLang="en-US" sz="1000" b="1" spc="50" dirty="0">
              <a:latin typeface="メイリオ" panose="020B0604030504040204" pitchFamily="50" charset="-128"/>
              <a:ea typeface="メイリオ" panose="020B0604030504040204" pitchFamily="50" charset="-128"/>
            </a:endParaRPr>
          </a:p>
        </p:txBody>
      </p:sp>
      <p:sp>
        <p:nvSpPr>
          <p:cNvPr id="396" name="テキスト ボックス 395"/>
          <p:cNvSpPr txBox="1"/>
          <p:nvPr/>
        </p:nvSpPr>
        <p:spPr>
          <a:xfrm>
            <a:off x="116632" y="4561609"/>
            <a:ext cx="659405" cy="261610"/>
          </a:xfrm>
          <a:prstGeom prst="rect">
            <a:avLst/>
          </a:prstGeom>
          <a:noFill/>
        </p:spPr>
        <p:txBody>
          <a:bodyPr wrap="square" rtlCol="0">
            <a:spAutoFit/>
          </a:bodyPr>
          <a:lstStyle/>
          <a:p>
            <a:pPr algn="ctr" defTabSz="843880"/>
            <a:r>
              <a:rPr lang="ja-JP" altLang="en-US" sz="1100" b="1" dirty="0" smtClean="0">
                <a:solidFill>
                  <a:srgbClr val="DB4D6D"/>
                </a:solidFill>
                <a:latin typeface="メイリオ" panose="020B0604030504040204" pitchFamily="50" charset="-128"/>
                <a:ea typeface="メイリオ" panose="020B0604030504040204" pitchFamily="50" charset="-128"/>
              </a:rPr>
              <a:t>例２</a:t>
            </a:r>
            <a:endParaRPr lang="ja-JP" altLang="en-US" sz="1100" b="1" dirty="0">
              <a:solidFill>
                <a:srgbClr val="DB4D6D"/>
              </a:solidFill>
              <a:latin typeface="メイリオ" panose="020B0604030504040204" pitchFamily="50" charset="-128"/>
              <a:ea typeface="メイリオ" panose="020B0604030504040204" pitchFamily="50" charset="-128"/>
            </a:endParaRPr>
          </a:p>
        </p:txBody>
      </p:sp>
      <p:sp>
        <p:nvSpPr>
          <p:cNvPr id="397" name="右矢印 396"/>
          <p:cNvSpPr/>
          <p:nvPr/>
        </p:nvSpPr>
        <p:spPr>
          <a:xfrm>
            <a:off x="1575533" y="4980666"/>
            <a:ext cx="2700000" cy="432000"/>
          </a:xfrm>
          <a:prstGeom prst="rightArrow">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72000" bIns="36000" rtlCol="0" anchor="ctr"/>
          <a:lstStyle/>
          <a:p>
            <a:pPr algn="ctr"/>
            <a:r>
              <a:rPr kumimoji="1" lang="ja-JP" altLang="en-US" sz="1000" b="1" spc="600" dirty="0" smtClean="0">
                <a:latin typeface="メイリオ" panose="020B0604030504040204" pitchFamily="50" charset="-128"/>
                <a:ea typeface="メイリオ" panose="020B0604030504040204" pitchFamily="50" charset="-128"/>
              </a:rPr>
              <a:t>育休</a:t>
            </a:r>
            <a:endParaRPr kumimoji="1" lang="ja-JP" altLang="en-US" sz="1000" b="1" spc="600" dirty="0">
              <a:latin typeface="メイリオ" panose="020B0604030504040204" pitchFamily="50" charset="-128"/>
              <a:ea typeface="メイリオ" panose="020B0604030504040204" pitchFamily="50" charset="-128"/>
            </a:endParaRPr>
          </a:p>
        </p:txBody>
      </p:sp>
      <p:sp>
        <p:nvSpPr>
          <p:cNvPr id="399" name="正方形/長方形 398"/>
          <p:cNvSpPr/>
          <p:nvPr/>
        </p:nvSpPr>
        <p:spPr>
          <a:xfrm>
            <a:off x="107425" y="7977336"/>
            <a:ext cx="6613425" cy="2193350"/>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r>
              <a:rPr lang="ja-JP" altLang="en-US" sz="1000" dirty="0" smtClean="0">
                <a:solidFill>
                  <a:schemeClr val="tx1"/>
                </a:solidFill>
                <a:latin typeface="メイリオ" panose="020B0604030504040204" pitchFamily="50" charset="-128"/>
                <a:ea typeface="メイリオ" panose="020B0604030504040204" pitchFamily="50" charset="-128"/>
              </a:rPr>
              <a:t>育児休業等の申し出・取得を理由に、事業主が解雇や退職強要、正社員からパートへの契約変更等の不利益な取り扱いを行うことは禁止されています</a:t>
            </a:r>
            <a:r>
              <a:rPr lang="ja-JP" altLang="en-US" sz="1000" dirty="0">
                <a:solidFill>
                  <a:schemeClr val="tx1"/>
                </a:solidFill>
                <a:latin typeface="メイリオ" panose="020B0604030504040204" pitchFamily="50" charset="-128"/>
                <a:ea typeface="メイリオ" panose="020B0604030504040204" pitchFamily="50" charset="-128"/>
              </a:rPr>
              <a:t>。今回の</a:t>
            </a:r>
            <a:r>
              <a:rPr lang="ja-JP" altLang="en-US" sz="1000" dirty="0" smtClean="0">
                <a:solidFill>
                  <a:schemeClr val="tx1"/>
                </a:solidFill>
                <a:latin typeface="メイリオ" panose="020B0604030504040204" pitchFamily="50" charset="-128"/>
                <a:ea typeface="メイリオ" panose="020B0604030504040204" pitchFamily="50" charset="-128"/>
              </a:rPr>
              <a:t>改正で、</a:t>
            </a:r>
            <a:r>
              <a:rPr lang="ja-JP" altLang="en-US" sz="1000" dirty="0">
                <a:solidFill>
                  <a:schemeClr val="tx1"/>
                </a:solidFill>
                <a:latin typeface="メイリオ" panose="020B0604030504040204" pitchFamily="50" charset="-128"/>
                <a:ea typeface="メイリオ" panose="020B0604030504040204" pitchFamily="50" charset="-128"/>
              </a:rPr>
              <a:t>妊娠・出産の</a:t>
            </a:r>
            <a:r>
              <a:rPr lang="ja-JP" altLang="en-US" sz="1000" dirty="0" smtClean="0">
                <a:solidFill>
                  <a:schemeClr val="tx1"/>
                </a:solidFill>
                <a:latin typeface="メイリオ" panose="020B0604030504040204" pitchFamily="50" charset="-128"/>
                <a:ea typeface="メイリオ" panose="020B0604030504040204" pitchFamily="50" charset="-128"/>
              </a:rPr>
              <a:t>申し出</a:t>
            </a:r>
            <a:r>
              <a:rPr lang="ja-JP" altLang="en-US" sz="1000" dirty="0">
                <a:solidFill>
                  <a:schemeClr val="tx1"/>
                </a:solidFill>
                <a:latin typeface="メイリオ" panose="020B0604030504040204" pitchFamily="50" charset="-128"/>
                <a:ea typeface="メイリオ" panose="020B0604030504040204" pitchFamily="50" charset="-128"/>
              </a:rPr>
              <a:t>をしたこと、産後パパ育休の</a:t>
            </a:r>
            <a:r>
              <a:rPr lang="ja-JP" altLang="en-US" sz="1000" dirty="0" smtClean="0">
                <a:solidFill>
                  <a:schemeClr val="tx1"/>
                </a:solidFill>
                <a:latin typeface="メイリオ" panose="020B0604030504040204" pitchFamily="50" charset="-128"/>
                <a:ea typeface="メイリオ" panose="020B0604030504040204" pitchFamily="50" charset="-128"/>
              </a:rPr>
              <a:t>申し出</a:t>
            </a:r>
            <a:r>
              <a:rPr lang="ja-JP" altLang="en-US" sz="1000" dirty="0">
                <a:solidFill>
                  <a:schemeClr val="tx1"/>
                </a:solidFill>
                <a:latin typeface="メイリオ" panose="020B0604030504040204" pitchFamily="50" charset="-128"/>
                <a:ea typeface="メイリオ" panose="020B0604030504040204" pitchFamily="50" charset="-128"/>
              </a:rPr>
              <a:t>・取得、産後パパ育休期間中の就業を</a:t>
            </a:r>
            <a:r>
              <a:rPr lang="ja-JP" altLang="en-US" sz="1000" dirty="0" smtClean="0">
                <a:solidFill>
                  <a:schemeClr val="tx1"/>
                </a:solidFill>
                <a:latin typeface="メイリオ" panose="020B0604030504040204" pitchFamily="50" charset="-128"/>
                <a:ea typeface="メイリオ" panose="020B0604030504040204" pitchFamily="50" charset="-128"/>
              </a:rPr>
              <a:t>申し出</a:t>
            </a:r>
            <a:r>
              <a:rPr lang="ja-JP" altLang="en-US" sz="1000" dirty="0">
                <a:solidFill>
                  <a:schemeClr val="tx1"/>
                </a:solidFill>
                <a:latin typeface="メイリオ" panose="020B0604030504040204" pitchFamily="50" charset="-128"/>
                <a:ea typeface="メイリオ" panose="020B0604030504040204" pitchFamily="50" charset="-128"/>
              </a:rPr>
              <a:t>・同意しなかったこと等を理由とする不利益な</a:t>
            </a:r>
            <a:r>
              <a:rPr lang="ja-JP" altLang="en-US" sz="1000" dirty="0" smtClean="0">
                <a:solidFill>
                  <a:schemeClr val="tx1"/>
                </a:solidFill>
                <a:latin typeface="メイリオ" panose="020B0604030504040204" pitchFamily="50" charset="-128"/>
                <a:ea typeface="メイリオ" panose="020B0604030504040204" pitchFamily="50" charset="-128"/>
              </a:rPr>
              <a:t>取り扱い</a:t>
            </a:r>
            <a:r>
              <a:rPr lang="ja-JP" altLang="en-US" sz="1000" dirty="0">
                <a:solidFill>
                  <a:schemeClr val="tx1"/>
                </a:solidFill>
                <a:latin typeface="メイリオ" panose="020B0604030504040204" pitchFamily="50" charset="-128"/>
                <a:ea typeface="メイリオ" panose="020B0604030504040204" pitchFamily="50" charset="-128"/>
              </a:rPr>
              <a:t>も禁止されます。</a:t>
            </a:r>
          </a:p>
          <a:p>
            <a:pPr>
              <a:lnSpc>
                <a:spcPct val="110000"/>
              </a:lnSpc>
            </a:pPr>
            <a:r>
              <a:rPr lang="ja-JP" altLang="en-US" sz="1000" dirty="0" smtClean="0">
                <a:solidFill>
                  <a:schemeClr val="tx1"/>
                </a:solidFill>
                <a:latin typeface="メイリオ" panose="020B0604030504040204" pitchFamily="50" charset="-128"/>
                <a:ea typeface="メイリオ" panose="020B0604030504040204" pitchFamily="50" charset="-128"/>
              </a:rPr>
              <a:t>また、事業主には、上司や同僚からのハラスメントを防止する措置を講じることが義務付けられています。</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b="1" dirty="0" smtClean="0">
                <a:solidFill>
                  <a:srgbClr val="103185"/>
                </a:solidFill>
                <a:latin typeface="メイリオ" panose="020B0604030504040204" pitchFamily="50" charset="-128"/>
                <a:ea typeface="メイリオ" panose="020B0604030504040204" pitchFamily="50" charset="-128"/>
              </a:rPr>
              <a:t>　ハラスメントの典型例</a:t>
            </a:r>
            <a:endParaRPr lang="en-US" altLang="ja-JP" sz="1000" b="1" dirty="0" smtClean="0">
              <a:solidFill>
                <a:srgbClr val="103185"/>
              </a:solidFill>
              <a:latin typeface="メイリオ" panose="020B0604030504040204" pitchFamily="50" charset="-128"/>
              <a:ea typeface="メイリオ" panose="020B0604030504040204" pitchFamily="50" charset="-128"/>
            </a:endParaRPr>
          </a:p>
          <a:p>
            <a:pPr marL="216000" indent="-108000">
              <a:lnSpc>
                <a:spcPct val="110000"/>
              </a:lnSpc>
              <a:spcBef>
                <a:spcPts val="300"/>
              </a:spcBef>
            </a:pPr>
            <a:r>
              <a:rPr lang="ja-JP" altLang="en-US" sz="1000" dirty="0" smtClean="0">
                <a:solidFill>
                  <a:schemeClr val="tx1"/>
                </a:solidFill>
                <a:latin typeface="メイリオ" panose="020B0604030504040204" pitchFamily="50" charset="-128"/>
                <a:ea typeface="メイリオ" panose="020B0604030504040204" pitchFamily="50" charset="-128"/>
              </a:rPr>
              <a:t>・育児休業の取得について上司に相談したら「男のくせに育児休業を取るなんてあり得ない」と言われ、</a:t>
            </a:r>
            <a:r>
              <a:rPr lang="en-US" altLang="ja-JP" sz="1000" dirty="0" smtClean="0">
                <a:solidFill>
                  <a:schemeClr val="tx1"/>
                </a:solidFill>
                <a:latin typeface="メイリオ" panose="020B0604030504040204" pitchFamily="50" charset="-128"/>
                <a:ea typeface="メイリオ" panose="020B0604030504040204" pitchFamily="50" charset="-128"/>
              </a:rPr>
              <a:t/>
            </a:r>
            <a:br>
              <a:rPr lang="en-US" altLang="ja-JP" sz="1000" dirty="0" smtClean="0">
                <a:solidFill>
                  <a:schemeClr val="tx1"/>
                </a:solidFill>
                <a:latin typeface="メイリオ" panose="020B0604030504040204" pitchFamily="50" charset="-128"/>
                <a:ea typeface="メイリオ" panose="020B0604030504040204" pitchFamily="50" charset="-128"/>
              </a:rPr>
            </a:br>
            <a:r>
              <a:rPr lang="ja-JP" altLang="en-US" sz="1000" dirty="0" smtClean="0">
                <a:solidFill>
                  <a:schemeClr val="tx1"/>
                </a:solidFill>
                <a:latin typeface="メイリオ" panose="020B0604030504040204" pitchFamily="50" charset="-128"/>
                <a:ea typeface="メイリオ" panose="020B0604030504040204" pitchFamily="50" charset="-128"/>
              </a:rPr>
              <a:t>取得を諦めざるを得なかった。</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marL="216000" indent="-108000">
              <a:lnSpc>
                <a:spcPct val="110000"/>
              </a:lnSpc>
              <a:spcBef>
                <a:spcPts val="300"/>
              </a:spcBef>
            </a:pPr>
            <a:r>
              <a:rPr lang="ja-JP" altLang="en-US" sz="1000" dirty="0" smtClean="0">
                <a:solidFill>
                  <a:schemeClr val="tx1"/>
                </a:solidFill>
                <a:latin typeface="メイリオ" panose="020B0604030504040204" pitchFamily="50" charset="-128"/>
                <a:ea typeface="メイリオ" panose="020B0604030504040204" pitchFamily="50" charset="-128"/>
              </a:rPr>
              <a:t>・産後パパ育休の取得を周囲に伝えたら、同僚から「迷惑だ。自分なら取得しない。あなたもそうすべき。」と言われ苦痛に感じた。</a:t>
            </a:r>
            <a:endParaRPr lang="en-US" altLang="ja-JP" sz="1000" dirty="0">
              <a:solidFill>
                <a:schemeClr val="tx1"/>
              </a:solidFill>
              <a:latin typeface="メイリオ" panose="020B0604030504040204" pitchFamily="50" charset="-128"/>
              <a:ea typeface="メイリオ" panose="020B0604030504040204" pitchFamily="50" charset="-128"/>
            </a:endParaRPr>
          </a:p>
        </p:txBody>
      </p:sp>
      <p:sp>
        <p:nvSpPr>
          <p:cNvPr id="402" name="テキスト ボックス 401"/>
          <p:cNvSpPr txBox="1"/>
          <p:nvPr/>
        </p:nvSpPr>
        <p:spPr>
          <a:xfrm>
            <a:off x="81000" y="7689336"/>
            <a:ext cx="6696000" cy="288000"/>
          </a:xfrm>
          <a:prstGeom prst="rect">
            <a:avLst/>
          </a:prstGeom>
          <a:noFill/>
          <a:ln w="19050">
            <a:solidFill>
              <a:srgbClr val="103185"/>
            </a:solidFill>
          </a:ln>
        </p:spPr>
        <p:txBody>
          <a:bodyPr wrap="square" tIns="36000" bIns="0" rtlCol="0" anchor="ctr" anchorCtr="0">
            <a:noAutofit/>
          </a:bodyPr>
          <a:lstStyle/>
          <a:p>
            <a:pPr algn="ctr"/>
            <a:r>
              <a:rPr lang="ja-JP" altLang="en-US" sz="1400" b="1" spc="180" dirty="0" smtClean="0">
                <a:solidFill>
                  <a:srgbClr val="103185"/>
                </a:solidFill>
                <a:latin typeface="メイリオ" panose="020B0604030504040204" pitchFamily="50" charset="-128"/>
                <a:ea typeface="メイリオ" panose="020B0604030504040204" pitchFamily="50" charset="-128"/>
              </a:rPr>
              <a:t>育児休業等を理由とする不利益取り扱いの禁止・ハラスメント防止</a:t>
            </a:r>
            <a:endParaRPr lang="ja-JP" altLang="en-US" sz="1400" b="1" spc="180" dirty="0">
              <a:solidFill>
                <a:srgbClr val="103185"/>
              </a:solidFill>
              <a:latin typeface="メイリオ" panose="020B0604030504040204" pitchFamily="50" charset="-128"/>
              <a:ea typeface="メイリオ" panose="020B0604030504040204" pitchFamily="50" charset="-128"/>
            </a:endParaRPr>
          </a:p>
        </p:txBody>
      </p:sp>
      <p:sp>
        <p:nvSpPr>
          <p:cNvPr id="403" name="角丸四角形吹き出し 402"/>
          <p:cNvSpPr/>
          <p:nvPr/>
        </p:nvSpPr>
        <p:spPr>
          <a:xfrm>
            <a:off x="300838" y="4094050"/>
            <a:ext cx="1363805" cy="360000"/>
          </a:xfrm>
          <a:prstGeom prst="wedgeRoundRectCallout">
            <a:avLst>
              <a:gd name="adj1" fmla="val 8738"/>
              <a:gd name="adj2" fmla="val -77178"/>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r>
              <a:rPr lang="ja-JP" altLang="en-US" sz="1400" b="1" dirty="0" smtClean="0">
                <a:solidFill>
                  <a:prstClr val="black"/>
                </a:solidFill>
                <a:latin typeface="メイリオ" panose="020B0604030504040204" pitchFamily="50" charset="-128"/>
                <a:ea typeface="メイリオ" panose="020B0604030504040204" pitchFamily="50" charset="-128"/>
              </a:rPr>
              <a:t>＋</a:t>
            </a:r>
            <a:endParaRPr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405" name="テキスト ボックス 404"/>
          <p:cNvSpPr txBox="1"/>
          <p:nvPr/>
        </p:nvSpPr>
        <p:spPr>
          <a:xfrm>
            <a:off x="998982" y="4094050"/>
            <a:ext cx="648000" cy="397032"/>
          </a:xfrm>
          <a:prstGeom prst="rect">
            <a:avLst/>
          </a:prstGeom>
          <a:noFill/>
        </p:spPr>
        <p:txBody>
          <a:bodyPr wrap="square" rtlCol="0">
            <a:spAutoFit/>
          </a:bodyPr>
          <a:lstStyle/>
          <a:p>
            <a:pPr algn="ct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さらに</a:t>
            </a:r>
            <a:r>
              <a:rPr lang="en-US" altLang="ja-JP" sz="900" dirty="0" smtClean="0">
                <a:solidFill>
                  <a:prstClr val="black"/>
                </a:solidFill>
                <a:latin typeface="メイリオ" panose="020B0604030504040204" pitchFamily="50" charset="-128"/>
                <a:ea typeface="メイリオ" panose="020B0604030504040204" pitchFamily="50" charset="-128"/>
              </a:rPr>
              <a:t/>
            </a:r>
            <a:br>
              <a:rPr lang="en-US" altLang="ja-JP" sz="900" dirty="0" smtClean="0">
                <a:solidFill>
                  <a:prstClr val="black"/>
                </a:solidFill>
                <a:latin typeface="メイリオ" panose="020B0604030504040204" pitchFamily="50" charset="-128"/>
                <a:ea typeface="メイリオ" panose="020B0604030504040204" pitchFamily="50" charset="-128"/>
              </a:rPr>
            </a:br>
            <a:r>
              <a:rPr lang="ja-JP" altLang="en-US" sz="900" dirty="0" smtClean="0">
                <a:solidFill>
                  <a:prstClr val="black"/>
                </a:solidFill>
                <a:latin typeface="メイリオ" panose="020B0604030504040204" pitchFamily="50" charset="-128"/>
                <a:ea typeface="メイリオ" panose="020B0604030504040204" pitchFamily="50" charset="-128"/>
              </a:rPr>
              <a:t>もう１回</a:t>
            </a:r>
            <a:endParaRPr lang="ja-JP" altLang="en-US" sz="900" dirty="0">
              <a:solidFill>
                <a:prstClr val="black"/>
              </a:solidFill>
              <a:latin typeface="メイリオ" panose="020B0604030504040204" pitchFamily="50" charset="-128"/>
              <a:ea typeface="メイリオ" panose="020B0604030504040204" pitchFamily="50" charset="-128"/>
            </a:endParaRPr>
          </a:p>
        </p:txBody>
      </p:sp>
      <p:sp>
        <p:nvSpPr>
          <p:cNvPr id="406" name="テキスト ボックス 405"/>
          <p:cNvSpPr txBox="1"/>
          <p:nvPr/>
        </p:nvSpPr>
        <p:spPr>
          <a:xfrm>
            <a:off x="349940" y="4094050"/>
            <a:ext cx="648000" cy="397032"/>
          </a:xfrm>
          <a:prstGeom prst="rect">
            <a:avLst/>
          </a:prstGeom>
          <a:noFill/>
        </p:spPr>
        <p:txBody>
          <a:bodyPr wrap="square" rtlCol="0">
            <a:spAutoFit/>
          </a:bodyPr>
          <a:lstStyle/>
          <a:p>
            <a:pPr algn="ct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出生</a:t>
            </a:r>
            <a:r>
              <a:rPr lang="ja-JP" altLang="en-US" sz="900" dirty="0" smtClean="0">
                <a:latin typeface="メイリオ" panose="020B0604030504040204" pitchFamily="50" charset="-128"/>
                <a:ea typeface="メイリオ" panose="020B0604030504040204" pitchFamily="50" charset="-128"/>
              </a:rPr>
              <a:t>時</a:t>
            </a:r>
            <a:r>
              <a:rPr lang="en-US" altLang="ja-JP" sz="900" dirty="0" smtClean="0">
                <a:solidFill>
                  <a:prstClr val="black"/>
                </a:solidFill>
                <a:latin typeface="メイリオ" panose="020B0604030504040204" pitchFamily="50" charset="-128"/>
                <a:ea typeface="メイリオ" panose="020B0604030504040204" pitchFamily="50" charset="-128"/>
              </a:rPr>
              <a:t/>
            </a:r>
            <a:br>
              <a:rPr lang="en-US" altLang="ja-JP" sz="900" dirty="0" smtClean="0">
                <a:solidFill>
                  <a:prstClr val="black"/>
                </a:solidFill>
                <a:latin typeface="メイリオ" panose="020B0604030504040204" pitchFamily="50" charset="-128"/>
                <a:ea typeface="メイリオ" panose="020B0604030504040204" pitchFamily="50" charset="-128"/>
              </a:rPr>
            </a:br>
            <a:r>
              <a:rPr lang="ja-JP" altLang="en-US" sz="900" dirty="0" smtClean="0">
                <a:solidFill>
                  <a:prstClr val="black"/>
                </a:solidFill>
                <a:latin typeface="メイリオ" panose="020B0604030504040204" pitchFamily="50" charset="-128"/>
                <a:ea typeface="メイリオ" panose="020B0604030504040204" pitchFamily="50" charset="-128"/>
              </a:rPr>
              <a:t>退院時等</a:t>
            </a:r>
            <a:endParaRPr lang="ja-JP" altLang="en-US" sz="900" dirty="0">
              <a:solidFill>
                <a:prstClr val="black"/>
              </a:solidFill>
              <a:latin typeface="メイリオ" panose="020B0604030504040204" pitchFamily="50" charset="-128"/>
              <a:ea typeface="メイリオ" panose="020B0604030504040204" pitchFamily="50" charset="-128"/>
            </a:endParaRPr>
          </a:p>
        </p:txBody>
      </p:sp>
      <p:sp>
        <p:nvSpPr>
          <p:cNvPr id="407" name="角丸四角形吹き出し 406"/>
          <p:cNvSpPr/>
          <p:nvPr/>
        </p:nvSpPr>
        <p:spPr>
          <a:xfrm>
            <a:off x="318499" y="6053325"/>
            <a:ext cx="1363805" cy="360000"/>
          </a:xfrm>
          <a:prstGeom prst="wedgeRoundRectCallout">
            <a:avLst>
              <a:gd name="adj1" fmla="val 8738"/>
              <a:gd name="adj2" fmla="val -77178"/>
              <a:gd name="adj3" fmla="val 16667"/>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43880"/>
            <a:r>
              <a:rPr lang="ja-JP" altLang="en-US" sz="1400" b="1" dirty="0" smtClean="0">
                <a:solidFill>
                  <a:prstClr val="black"/>
                </a:solidFill>
                <a:latin typeface="メイリオ" panose="020B0604030504040204" pitchFamily="50" charset="-128"/>
                <a:ea typeface="メイリオ" panose="020B0604030504040204" pitchFamily="50" charset="-128"/>
              </a:rPr>
              <a:t>＋</a:t>
            </a:r>
            <a:endParaRPr lang="ja-JP" altLang="en-US" sz="1400" b="1" dirty="0">
              <a:solidFill>
                <a:prstClr val="black"/>
              </a:solidFill>
              <a:latin typeface="メイリオ" panose="020B0604030504040204" pitchFamily="50" charset="-128"/>
              <a:ea typeface="メイリオ" panose="020B0604030504040204" pitchFamily="50" charset="-128"/>
            </a:endParaRPr>
          </a:p>
        </p:txBody>
      </p:sp>
      <p:sp>
        <p:nvSpPr>
          <p:cNvPr id="408" name="テキスト ボックス 407"/>
          <p:cNvSpPr txBox="1"/>
          <p:nvPr/>
        </p:nvSpPr>
        <p:spPr>
          <a:xfrm>
            <a:off x="1016643" y="6053325"/>
            <a:ext cx="648000" cy="397032"/>
          </a:xfrm>
          <a:prstGeom prst="rect">
            <a:avLst/>
          </a:prstGeom>
          <a:noFill/>
        </p:spPr>
        <p:txBody>
          <a:bodyPr wrap="square" rtlCol="0">
            <a:spAutoFit/>
          </a:bodyPr>
          <a:lstStyle/>
          <a:p>
            <a:pPr algn="ct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さらに</a:t>
            </a:r>
            <a:r>
              <a:rPr lang="en-US" altLang="ja-JP" sz="900" dirty="0" smtClean="0">
                <a:solidFill>
                  <a:prstClr val="black"/>
                </a:solidFill>
                <a:latin typeface="メイリオ" panose="020B0604030504040204" pitchFamily="50" charset="-128"/>
                <a:ea typeface="メイリオ" panose="020B0604030504040204" pitchFamily="50" charset="-128"/>
              </a:rPr>
              <a:t/>
            </a:r>
            <a:br>
              <a:rPr lang="en-US" altLang="ja-JP" sz="900" dirty="0" smtClean="0">
                <a:solidFill>
                  <a:prstClr val="black"/>
                </a:solidFill>
                <a:latin typeface="メイリオ" panose="020B0604030504040204" pitchFamily="50" charset="-128"/>
                <a:ea typeface="メイリオ" panose="020B0604030504040204" pitchFamily="50" charset="-128"/>
              </a:rPr>
            </a:br>
            <a:r>
              <a:rPr lang="ja-JP" altLang="en-US" sz="900" dirty="0" smtClean="0">
                <a:solidFill>
                  <a:prstClr val="black"/>
                </a:solidFill>
                <a:latin typeface="メイリオ" panose="020B0604030504040204" pitchFamily="50" charset="-128"/>
                <a:ea typeface="メイリオ" panose="020B0604030504040204" pitchFamily="50" charset="-128"/>
              </a:rPr>
              <a:t>もう１回</a:t>
            </a:r>
            <a:endParaRPr lang="ja-JP" altLang="en-US" sz="900" dirty="0">
              <a:solidFill>
                <a:prstClr val="black"/>
              </a:solidFill>
              <a:latin typeface="メイリオ" panose="020B0604030504040204" pitchFamily="50" charset="-128"/>
              <a:ea typeface="メイリオ" panose="020B0604030504040204" pitchFamily="50" charset="-128"/>
            </a:endParaRPr>
          </a:p>
        </p:txBody>
      </p:sp>
      <p:sp>
        <p:nvSpPr>
          <p:cNvPr id="409" name="テキスト ボックス 408"/>
          <p:cNvSpPr txBox="1"/>
          <p:nvPr/>
        </p:nvSpPr>
        <p:spPr>
          <a:xfrm>
            <a:off x="367601" y="6053325"/>
            <a:ext cx="648000" cy="397032"/>
          </a:xfrm>
          <a:prstGeom prst="rect">
            <a:avLst/>
          </a:prstGeom>
          <a:noFill/>
        </p:spPr>
        <p:txBody>
          <a:bodyPr wrap="square" rtlCol="0">
            <a:spAutoFit/>
          </a:bodyPr>
          <a:lstStyle/>
          <a:p>
            <a:pPr algn="ctr" defTabSz="843880">
              <a:lnSpc>
                <a:spcPct val="110000"/>
              </a:lnSpc>
            </a:pPr>
            <a:r>
              <a:rPr lang="ja-JP" altLang="en-US" sz="900" dirty="0" smtClean="0">
                <a:solidFill>
                  <a:prstClr val="black"/>
                </a:solidFill>
                <a:latin typeface="メイリオ" panose="020B0604030504040204" pitchFamily="50" charset="-128"/>
                <a:ea typeface="メイリオ" panose="020B0604030504040204" pitchFamily="50" charset="-128"/>
              </a:rPr>
              <a:t>出生</a:t>
            </a:r>
            <a:r>
              <a:rPr lang="ja-JP" altLang="en-US" sz="900" dirty="0" smtClean="0">
                <a:latin typeface="メイリオ" panose="020B0604030504040204" pitchFamily="50" charset="-128"/>
                <a:ea typeface="メイリオ" panose="020B0604030504040204" pitchFamily="50" charset="-128"/>
              </a:rPr>
              <a:t>時</a:t>
            </a:r>
            <a:r>
              <a:rPr lang="en-US" altLang="ja-JP" sz="900" dirty="0" smtClean="0">
                <a:latin typeface="メイリオ" panose="020B0604030504040204" pitchFamily="50" charset="-128"/>
                <a:ea typeface="メイリオ" panose="020B0604030504040204" pitchFamily="50" charset="-128"/>
              </a:rPr>
              <a:t/>
            </a:r>
            <a:br>
              <a:rPr lang="en-US" altLang="ja-JP" sz="900" dirty="0" smtClean="0">
                <a:latin typeface="メイリオ" panose="020B0604030504040204" pitchFamily="50" charset="-128"/>
                <a:ea typeface="メイリオ" panose="020B0604030504040204" pitchFamily="50" charset="-128"/>
              </a:rPr>
            </a:br>
            <a:r>
              <a:rPr lang="ja-JP" altLang="en-US" sz="900" dirty="0" smtClean="0">
                <a:solidFill>
                  <a:prstClr val="black"/>
                </a:solidFill>
                <a:latin typeface="メイリオ" panose="020B0604030504040204" pitchFamily="50" charset="-128"/>
                <a:ea typeface="メイリオ" panose="020B0604030504040204" pitchFamily="50" charset="-128"/>
              </a:rPr>
              <a:t>退院時等</a:t>
            </a:r>
            <a:endParaRPr lang="ja-JP" altLang="en-US" sz="900" dirty="0">
              <a:solidFill>
                <a:prstClr val="black"/>
              </a:solidFill>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693336" y="4520952"/>
            <a:ext cx="5760000"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8361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3451427" y="9596438"/>
            <a:ext cx="3068959" cy="246221"/>
          </a:xfrm>
          <a:prstGeom prst="rect">
            <a:avLst/>
          </a:prstGeom>
          <a:noFill/>
        </p:spPr>
        <p:txBody>
          <a:bodyPr wrap="square" rtlCol="0">
            <a:spAutoFit/>
          </a:bodyPr>
          <a:lstStyle/>
          <a:p>
            <a:pPr algn="r"/>
            <a:r>
              <a:rPr lang="ja-JP" altLang="en-US" sz="1000" dirty="0" smtClean="0">
                <a:latin typeface="メイリオ" panose="020B0604030504040204" pitchFamily="50" charset="-128"/>
                <a:ea typeface="メイリオ" panose="020B0604030504040204" pitchFamily="50" charset="-128"/>
              </a:rPr>
              <a:t>令和３年９月作成　</a:t>
            </a:r>
            <a:endParaRPr lang="ja-JP" altLang="en-US" sz="1000" dirty="0">
              <a:latin typeface="メイリオ" panose="020B0604030504040204" pitchFamily="50" charset="-128"/>
              <a:ea typeface="メイリオ" panose="020B0604030504040204" pitchFamily="50" charset="-128"/>
            </a:endParaRPr>
          </a:p>
        </p:txBody>
      </p:sp>
      <p:sp>
        <p:nvSpPr>
          <p:cNvPr id="48" name="正方形/長方形 47"/>
          <p:cNvSpPr/>
          <p:nvPr/>
        </p:nvSpPr>
        <p:spPr>
          <a:xfrm>
            <a:off x="189000" y="1352600"/>
            <a:ext cx="6480000" cy="430887"/>
          </a:xfrm>
          <a:prstGeom prst="rect">
            <a:avLst/>
          </a:prstGeom>
        </p:spPr>
        <p:txBody>
          <a:bodyPr wrap="square">
            <a:spAutoFit/>
          </a:bodyPr>
          <a:lstStyle/>
          <a:p>
            <a:pPr>
              <a:lnSpc>
                <a:spcPct val="110000"/>
              </a:lnSpc>
            </a:pPr>
            <a:r>
              <a:rPr lang="ja-JP" altLang="en-US" sz="1000" dirty="0" smtClean="0">
                <a:latin typeface="メイリオ" panose="020B0604030504040204" pitchFamily="50" charset="-128"/>
                <a:ea typeface="メイリオ" panose="020B0604030504040204" pitchFamily="50" charset="-128"/>
              </a:rPr>
              <a:t>公表内容</a:t>
            </a:r>
            <a:r>
              <a:rPr lang="ja-JP" altLang="en-US" sz="1000" dirty="0">
                <a:latin typeface="メイリオ" panose="020B0604030504040204" pitchFamily="50" charset="-128"/>
                <a:ea typeface="メイリオ" panose="020B0604030504040204" pitchFamily="50" charset="-128"/>
              </a:rPr>
              <a:t>は</a:t>
            </a:r>
            <a:r>
              <a:rPr lang="ja-JP" altLang="en-US" sz="1000" dirty="0" smtClean="0">
                <a:latin typeface="メイリオ" panose="020B0604030504040204" pitchFamily="50" charset="-128"/>
                <a:ea typeface="メイリオ" panose="020B0604030504040204" pitchFamily="50" charset="-128"/>
              </a:rPr>
              <a:t>、男性の「育児</a:t>
            </a:r>
            <a:r>
              <a:rPr lang="ja-JP" altLang="en-US" sz="1000" dirty="0">
                <a:latin typeface="メイリオ" panose="020B0604030504040204" pitchFamily="50" charset="-128"/>
                <a:ea typeface="メイリオ" panose="020B0604030504040204" pitchFamily="50" charset="-128"/>
              </a:rPr>
              <a:t>休業等の</a:t>
            </a:r>
            <a:r>
              <a:rPr lang="ja-JP" altLang="en-US" sz="1000" dirty="0" smtClean="0">
                <a:latin typeface="メイリオ" panose="020B0604030504040204" pitchFamily="50" charset="-128"/>
                <a:ea typeface="メイリオ" panose="020B0604030504040204" pitchFamily="50" charset="-128"/>
              </a:rPr>
              <a:t>取得率」または「育児</a:t>
            </a:r>
            <a:r>
              <a:rPr lang="ja-JP" altLang="en-US" sz="1000" dirty="0">
                <a:latin typeface="メイリオ" panose="020B0604030504040204" pitchFamily="50" charset="-128"/>
                <a:ea typeface="メイリオ" panose="020B0604030504040204" pitchFamily="50" charset="-128"/>
              </a:rPr>
              <a:t>休業</a:t>
            </a:r>
            <a:r>
              <a:rPr lang="ja-JP" altLang="en-US" sz="1000" dirty="0" smtClean="0">
                <a:latin typeface="メイリオ" panose="020B0604030504040204" pitchFamily="50" charset="-128"/>
                <a:ea typeface="メイリオ" panose="020B0604030504040204" pitchFamily="50" charset="-128"/>
              </a:rPr>
              <a:t>等と育児</a:t>
            </a:r>
            <a:r>
              <a:rPr lang="ja-JP" altLang="en-US" sz="1000" dirty="0">
                <a:latin typeface="メイリオ" panose="020B0604030504040204" pitchFamily="50" charset="-128"/>
                <a:ea typeface="メイリオ" panose="020B0604030504040204" pitchFamily="50" charset="-128"/>
              </a:rPr>
              <a:t>目的休暇の</a:t>
            </a:r>
            <a:r>
              <a:rPr lang="ja-JP" altLang="en-US" sz="1000" dirty="0" smtClean="0">
                <a:latin typeface="メイリオ" panose="020B0604030504040204" pitchFamily="50" charset="-128"/>
                <a:ea typeface="メイリオ" panose="020B0604030504040204" pitchFamily="50" charset="-128"/>
              </a:rPr>
              <a:t>取得率」と省令で定める</a:t>
            </a:r>
            <a:r>
              <a:rPr lang="en-US" altLang="ja-JP" sz="1000" dirty="0" smtClean="0">
                <a:latin typeface="メイリオ" panose="020B0604030504040204" pitchFamily="50" charset="-128"/>
                <a:ea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rPr>
            </a:br>
            <a:r>
              <a:rPr lang="ja-JP" altLang="en-US" sz="1000" dirty="0" smtClean="0">
                <a:latin typeface="メイリオ" panose="020B0604030504040204" pitchFamily="50" charset="-128"/>
                <a:ea typeface="メイリオ" panose="020B0604030504040204" pitchFamily="50" charset="-128"/>
              </a:rPr>
              <a:t>予定です。</a:t>
            </a:r>
            <a:endParaRPr lang="en-US" altLang="ja-JP" sz="1000" dirty="0" smtClean="0">
              <a:latin typeface="メイリオ" panose="020B0604030504040204" pitchFamily="50" charset="-128"/>
              <a:ea typeface="メイリオ" panose="020B0604030504040204" pitchFamily="50" charset="-128"/>
            </a:endParaRPr>
          </a:p>
        </p:txBody>
      </p:sp>
      <p:sp>
        <p:nvSpPr>
          <p:cNvPr id="81" name="正方形/長方形 80"/>
          <p:cNvSpPr/>
          <p:nvPr/>
        </p:nvSpPr>
        <p:spPr>
          <a:xfrm>
            <a:off x="189000" y="704528"/>
            <a:ext cx="6480000" cy="612000"/>
          </a:xfrm>
          <a:prstGeom prst="rect">
            <a:avLst/>
          </a:prstGeom>
          <a:solidFill>
            <a:srgbClr val="FEDFE1"/>
          </a:solidFill>
          <a:ln w="12700">
            <a:solidFill>
              <a:srgbClr val="DB4D6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844083">
              <a:lnSpc>
                <a:spcPct val="110000"/>
              </a:lnSpc>
              <a:defRPr/>
            </a:pPr>
            <a:r>
              <a:rPr lang="ja-JP" altLang="en-US" sz="1400" dirty="0" smtClean="0">
                <a:solidFill>
                  <a:schemeClr val="tx1"/>
                </a:solidFill>
                <a:latin typeface="メイリオ" panose="020B0604030504040204" pitchFamily="50" charset="-128"/>
                <a:ea typeface="メイリオ" panose="020B0604030504040204" pitchFamily="50" charset="-128"/>
              </a:rPr>
              <a:t>従業員数</a:t>
            </a:r>
            <a:r>
              <a:rPr lang="en-US" altLang="ja-JP" sz="1400" dirty="0" smtClean="0">
                <a:solidFill>
                  <a:schemeClr val="tx1"/>
                </a:solidFill>
                <a:latin typeface="メイリオ" panose="020B0604030504040204" pitchFamily="50" charset="-128"/>
                <a:ea typeface="メイリオ" panose="020B0604030504040204" pitchFamily="50" charset="-128"/>
              </a:rPr>
              <a:t>1,000</a:t>
            </a:r>
            <a:r>
              <a:rPr lang="ja-JP" altLang="en-US" sz="1400" dirty="0">
                <a:solidFill>
                  <a:schemeClr val="tx1"/>
                </a:solidFill>
                <a:latin typeface="メイリオ" panose="020B0604030504040204" pitchFamily="50" charset="-128"/>
                <a:ea typeface="メイリオ" panose="020B0604030504040204" pitchFamily="50" charset="-128"/>
              </a:rPr>
              <a:t>人超の企業</a:t>
            </a:r>
            <a:r>
              <a:rPr lang="ja-JP" altLang="en-US" sz="1400" dirty="0" smtClean="0">
                <a:solidFill>
                  <a:schemeClr val="tx1"/>
                </a:solidFill>
                <a:latin typeface="メイリオ" panose="020B0604030504040204" pitchFamily="50" charset="-128"/>
                <a:ea typeface="メイリオ" panose="020B0604030504040204" pitchFamily="50" charset="-128"/>
              </a:rPr>
              <a:t>は、</a:t>
            </a:r>
            <a:r>
              <a:rPr lang="ja-JP" altLang="en-US" sz="1400" b="1" dirty="0" smtClean="0">
                <a:solidFill>
                  <a:schemeClr val="tx1"/>
                </a:solidFill>
                <a:latin typeface="メイリオ" panose="020B0604030504040204" pitchFamily="50" charset="-128"/>
                <a:ea typeface="メイリオ" panose="020B0604030504040204" pitchFamily="50" charset="-128"/>
              </a:rPr>
              <a:t>育児休業等の</a:t>
            </a:r>
            <a:r>
              <a:rPr lang="ja-JP" altLang="en-US" sz="1400" b="1" dirty="0">
                <a:solidFill>
                  <a:schemeClr val="tx1"/>
                </a:solidFill>
                <a:latin typeface="メイリオ" panose="020B0604030504040204" pitchFamily="50" charset="-128"/>
                <a:ea typeface="メイリオ" panose="020B0604030504040204" pitchFamily="50" charset="-128"/>
              </a:rPr>
              <a:t>取得の</a:t>
            </a:r>
            <a:r>
              <a:rPr lang="ja-JP" altLang="en-US" sz="1400" b="1" dirty="0" smtClean="0">
                <a:solidFill>
                  <a:schemeClr val="tx1"/>
                </a:solidFill>
                <a:latin typeface="メイリオ" panose="020B0604030504040204" pitchFamily="50" charset="-128"/>
                <a:ea typeface="メイリオ" panose="020B0604030504040204" pitchFamily="50" charset="-128"/>
              </a:rPr>
              <a:t>状況</a:t>
            </a:r>
            <a:r>
              <a:rPr lang="ja-JP" altLang="en-US" sz="1400" dirty="0" smtClean="0">
                <a:solidFill>
                  <a:schemeClr val="tx1"/>
                </a:solidFill>
                <a:latin typeface="メイリオ" panose="020B0604030504040204" pitchFamily="50" charset="-128"/>
                <a:ea typeface="メイリオ" panose="020B0604030504040204" pitchFamily="50" charset="-128"/>
              </a:rPr>
              <a:t>を年１回</a:t>
            </a:r>
            <a:r>
              <a:rPr lang="ja-JP" altLang="en-US" sz="1400" b="1" dirty="0" smtClean="0">
                <a:solidFill>
                  <a:schemeClr val="tx1"/>
                </a:solidFill>
                <a:latin typeface="メイリオ" panose="020B0604030504040204" pitchFamily="50" charset="-128"/>
                <a:ea typeface="メイリオ" panose="020B0604030504040204" pitchFamily="50" charset="-128"/>
              </a:rPr>
              <a:t>公表</a:t>
            </a:r>
            <a:r>
              <a:rPr lang="ja-JP" altLang="en-US" sz="1400" b="1" dirty="0">
                <a:solidFill>
                  <a:schemeClr val="tx1"/>
                </a:solidFill>
                <a:latin typeface="メイリオ" panose="020B0604030504040204" pitchFamily="50" charset="-128"/>
                <a:ea typeface="メイリオ" panose="020B0604030504040204" pitchFamily="50" charset="-128"/>
              </a:rPr>
              <a:t>することが</a:t>
            </a:r>
            <a:r>
              <a:rPr lang="ja-JP" altLang="en-US" sz="1400" b="1" dirty="0" smtClean="0">
                <a:solidFill>
                  <a:schemeClr val="tx1"/>
                </a:solidFill>
                <a:latin typeface="メイリオ" panose="020B0604030504040204" pitchFamily="50" charset="-128"/>
                <a:ea typeface="メイリオ" panose="020B0604030504040204" pitchFamily="50" charset="-128"/>
              </a:rPr>
              <a:t>義務付けられます</a:t>
            </a:r>
            <a:r>
              <a:rPr lang="ja-JP" altLang="en-US" sz="1400" b="1" dirty="0">
                <a:solidFill>
                  <a:schemeClr val="tx1"/>
                </a:solidFill>
                <a:latin typeface="メイリオ" panose="020B0604030504040204" pitchFamily="50" charset="-128"/>
                <a:ea typeface="メイリオ" panose="020B0604030504040204" pitchFamily="50" charset="-128"/>
              </a:rPr>
              <a:t>。</a:t>
            </a:r>
            <a:endParaRPr kumimoji="1" lang="ja-JP" altLang="en-US" sz="1400" dirty="0">
              <a:solidFill>
                <a:schemeClr val="tx1"/>
              </a:solidFill>
              <a:latin typeface="メイリオ" panose="020B0604030504040204" pitchFamily="50" charset="-128"/>
              <a:ea typeface="メイリオ" panose="020B0604030504040204" pitchFamily="50" charset="-128"/>
            </a:endParaRPr>
          </a:p>
        </p:txBody>
      </p:sp>
      <p:graphicFrame>
        <p:nvGraphicFramePr>
          <p:cNvPr id="32" name="表 31"/>
          <p:cNvGraphicFramePr>
            <a:graphicFrameLocks noGrp="1"/>
          </p:cNvGraphicFramePr>
          <p:nvPr>
            <p:extLst>
              <p:ext uri="{D42A27DB-BD31-4B8C-83A1-F6EECF244321}">
                <p14:modId xmlns:p14="http://schemas.microsoft.com/office/powerpoint/2010/main" val="970871247"/>
              </p:ext>
            </p:extLst>
          </p:nvPr>
        </p:nvGraphicFramePr>
        <p:xfrm>
          <a:off x="18000" y="7554045"/>
          <a:ext cx="6840000" cy="1810283"/>
        </p:xfrm>
        <a:graphic>
          <a:graphicData uri="http://schemas.openxmlformats.org/drawingml/2006/table">
            <a:tbl>
              <a:tblPr/>
              <a:tblGrid>
                <a:gridCol w="540000">
                  <a:extLst>
                    <a:ext uri="{9D8B030D-6E8A-4147-A177-3AD203B41FA5}">
                      <a16:colId xmlns:a16="http://schemas.microsoft.com/office/drawing/2014/main" val="20000"/>
                    </a:ext>
                  </a:extLst>
                </a:gridCol>
                <a:gridCol w="828000">
                  <a:extLst>
                    <a:ext uri="{9D8B030D-6E8A-4147-A177-3AD203B41FA5}">
                      <a16:colId xmlns:a16="http://schemas.microsoft.com/office/drawing/2014/main" val="20001"/>
                    </a:ext>
                  </a:extLst>
                </a:gridCol>
                <a:gridCol w="540000">
                  <a:extLst>
                    <a:ext uri="{9D8B030D-6E8A-4147-A177-3AD203B41FA5}">
                      <a16:colId xmlns:a16="http://schemas.microsoft.com/office/drawing/2014/main" val="20002"/>
                    </a:ext>
                  </a:extLst>
                </a:gridCol>
                <a:gridCol w="828000">
                  <a:extLst>
                    <a:ext uri="{9D8B030D-6E8A-4147-A177-3AD203B41FA5}">
                      <a16:colId xmlns:a16="http://schemas.microsoft.com/office/drawing/2014/main" val="20003"/>
                    </a:ext>
                  </a:extLst>
                </a:gridCol>
                <a:gridCol w="540000">
                  <a:extLst>
                    <a:ext uri="{9D8B030D-6E8A-4147-A177-3AD203B41FA5}">
                      <a16:colId xmlns:a16="http://schemas.microsoft.com/office/drawing/2014/main" val="20004"/>
                    </a:ext>
                  </a:extLst>
                </a:gridCol>
                <a:gridCol w="828000">
                  <a:extLst>
                    <a:ext uri="{9D8B030D-6E8A-4147-A177-3AD203B41FA5}">
                      <a16:colId xmlns:a16="http://schemas.microsoft.com/office/drawing/2014/main" val="20005"/>
                    </a:ext>
                  </a:extLst>
                </a:gridCol>
                <a:gridCol w="540000">
                  <a:extLst>
                    <a:ext uri="{9D8B030D-6E8A-4147-A177-3AD203B41FA5}">
                      <a16:colId xmlns:a16="http://schemas.microsoft.com/office/drawing/2014/main" val="20006"/>
                    </a:ext>
                  </a:extLst>
                </a:gridCol>
                <a:gridCol w="828000">
                  <a:extLst>
                    <a:ext uri="{9D8B030D-6E8A-4147-A177-3AD203B41FA5}">
                      <a16:colId xmlns:a16="http://schemas.microsoft.com/office/drawing/2014/main" val="20007"/>
                    </a:ext>
                  </a:extLst>
                </a:gridCol>
                <a:gridCol w="540000">
                  <a:extLst>
                    <a:ext uri="{9D8B030D-6E8A-4147-A177-3AD203B41FA5}">
                      <a16:colId xmlns:a16="http://schemas.microsoft.com/office/drawing/2014/main" val="20008"/>
                    </a:ext>
                  </a:extLst>
                </a:gridCol>
                <a:gridCol w="828000">
                  <a:extLst>
                    <a:ext uri="{9D8B030D-6E8A-4147-A177-3AD203B41FA5}">
                      <a16:colId xmlns:a16="http://schemas.microsoft.com/office/drawing/2014/main" val="20009"/>
                    </a:ext>
                  </a:extLst>
                </a:gridCol>
              </a:tblGrid>
              <a:tr h="216000">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都道府県</a:t>
                      </a:r>
                      <a:r>
                        <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0" marR="0" marT="4055" marB="0" anchor="ctr">
                    <a:lnL w="3175" cap="flat" cmpd="sng" algn="ctr">
                      <a:solidFill>
                        <a:srgbClr val="103185"/>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電話番号</a:t>
                      </a: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電話番号</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電話番号</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都道府県</a:t>
                      </a: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電話番号</a:t>
                      </a: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都道府県</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tc>
                  <a:txBody>
                    <a:bodyPr/>
                    <a:lstStyle/>
                    <a:p>
                      <a:pPr algn="ctr" fontAlgn="ctr"/>
                      <a:r>
                        <a:rPr lang="ja-JP" altLang="en-US" sz="9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電話番号</a:t>
                      </a:r>
                      <a:endParaRPr lang="ja-JP" altLang="en-US" sz="9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6350" cap="flat" cmpd="sng" algn="ctr">
                      <a:solidFill>
                        <a:schemeClr val="bg1"/>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rgbClr val="103185"/>
                    </a:solidFill>
                  </a:tcPr>
                </a:tc>
                <a:extLst>
                  <a:ext uri="{0D108BD9-81ED-4DB2-BD59-A6C34878D82A}">
                    <a16:rowId xmlns:a16="http://schemas.microsoft.com/office/drawing/2014/main" val="10000"/>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北海道</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011-709-2715</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埼　玉</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048-600-6210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岐　阜</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058-245-1550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鳥　取</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0857-29-1709</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佐　賀</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0952-32-7218</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1"/>
                  </a:ext>
                </a:extLst>
              </a:tr>
              <a:tr h="184846">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青　森</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017-734-4211</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千　葉</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043-221-2307</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静　岡</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054-252-5310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島　根</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0852-31-1161</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長　崎</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095-801-0050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extLst>
                  <a:ext uri="{0D108BD9-81ED-4DB2-BD59-A6C34878D82A}">
                    <a16:rowId xmlns:a16="http://schemas.microsoft.com/office/drawing/2014/main" val="10002"/>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岩　手</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019-604-3010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東　京</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03-3512-1611</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愛　知</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smtClean="0">
                          <a:effectLst/>
                          <a:latin typeface="メイリオ" panose="020B0604030504040204" pitchFamily="50" charset="-128"/>
                          <a:ea typeface="メイリオ" panose="020B0604030504040204" pitchFamily="50" charset="-128"/>
                          <a:cs typeface="メイリオ" panose="020B0604030504040204" pitchFamily="50" charset="-128"/>
                        </a:rPr>
                        <a:t>052-857-0312</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岡　山</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086-225-2017</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熊　本</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096-352-3865</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3"/>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宮　城</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022-299-8844</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神奈川</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045-211-7380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三　重</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059-226-2318</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広　島</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082-221-9247</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大　分</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097-532-4025</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extLst>
                  <a:ext uri="{0D108BD9-81ED-4DB2-BD59-A6C34878D82A}">
                    <a16:rowId xmlns:a16="http://schemas.microsoft.com/office/drawing/2014/main" val="10004"/>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秋　田</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018-862-6684</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新　潟</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025-288-3511</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滋　賀</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077-523-1190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山　口</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083-995-0390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宮　崎</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0985-38-8821</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5"/>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山　形</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023-624-8228</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富　山</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076-432-2740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京　都</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075-241-3212</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徳　島</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088-652-2718</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鹿児島</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099-223-8239</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extLst>
                  <a:ext uri="{0D108BD9-81ED-4DB2-BD59-A6C34878D82A}">
                    <a16:rowId xmlns:a16="http://schemas.microsoft.com/office/drawing/2014/main" val="10006"/>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　島</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024-536-4609</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石　川</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076-265-4429</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大　阪</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06-6941-8940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香　川</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087-811-8924</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沖　縄</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098-868-4380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7"/>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茨　城</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029-277-8295</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　井</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0776-22-3947</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兵　庫</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078-367-0820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愛　媛</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089-935-5222</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extLst>
                  <a:ext uri="{0D108BD9-81ED-4DB2-BD59-A6C34878D82A}">
                    <a16:rowId xmlns:a16="http://schemas.microsoft.com/office/drawing/2014/main" val="10008"/>
                  </a:ext>
                </a:extLst>
              </a:tr>
              <a:tr h="142653">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栃　木</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028-633-2795</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山　梨</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055-225-2851</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奈　良</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0742-32-0210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高　知</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pPr marL="0" indent="0"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088-885-6041</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tc>
                  <a:txBody>
                    <a:bodyPr/>
                    <a:lstStyle/>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lumMod val="90000"/>
                      </a:schemeClr>
                    </a:solidFill>
                  </a:tcPr>
                </a:tc>
                <a:extLst>
                  <a:ext uri="{0D108BD9-81ED-4DB2-BD59-A6C34878D82A}">
                    <a16:rowId xmlns:a16="http://schemas.microsoft.com/office/drawing/2014/main" val="10009"/>
                  </a:ext>
                </a:extLst>
              </a:tr>
              <a:tr h="158348">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群　馬</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027-896-4739</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長　野</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026-227-0125</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和歌山</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073-488-1170</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福　岡</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092-411-4894</a:t>
                      </a: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tc>
                  <a:txBody>
                    <a:bodyPr/>
                    <a:lstStyle/>
                    <a:p>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4055" marB="0" anchor="ctr">
                    <a:lnL w="3175" cap="flat" cmpd="sng" algn="ctr">
                      <a:solidFill>
                        <a:srgbClr val="103185"/>
                      </a:solidFill>
                      <a:prstDash val="solid"/>
                      <a:round/>
                      <a:headEnd type="none" w="med" len="med"/>
                      <a:tailEnd type="none" w="med" len="med"/>
                    </a:lnL>
                    <a:lnR w="3175" cap="flat" cmpd="sng" algn="ctr">
                      <a:solidFill>
                        <a:srgbClr val="103185"/>
                      </a:solidFill>
                      <a:prstDash val="solid"/>
                      <a:round/>
                      <a:headEnd type="none" w="med" len="med"/>
                      <a:tailEnd type="none" w="med" len="med"/>
                    </a:lnR>
                    <a:lnT w="3175" cap="flat" cmpd="sng" algn="ctr">
                      <a:solidFill>
                        <a:srgbClr val="103185"/>
                      </a:solidFill>
                      <a:prstDash val="solid"/>
                      <a:round/>
                      <a:headEnd type="none" w="med" len="med"/>
                      <a:tailEnd type="none" w="med" len="med"/>
                    </a:lnT>
                    <a:lnB w="3175" cap="flat" cmpd="sng" algn="ctr">
                      <a:solidFill>
                        <a:srgbClr val="103185"/>
                      </a:solidFill>
                      <a:prstDash val="solid"/>
                      <a:round/>
                      <a:headEnd type="none" w="med" len="med"/>
                      <a:tailEnd type="none" w="med" len="med"/>
                    </a:lnB>
                    <a:solidFill>
                      <a:schemeClr val="bg2"/>
                    </a:solidFill>
                  </a:tcPr>
                </a:tc>
                <a:extLst>
                  <a:ext uri="{0D108BD9-81ED-4DB2-BD59-A6C34878D82A}">
                    <a16:rowId xmlns:a16="http://schemas.microsoft.com/office/drawing/2014/main" val="10010"/>
                  </a:ext>
                </a:extLst>
              </a:tr>
            </a:tbl>
          </a:graphicData>
        </a:graphic>
      </p:graphicFrame>
      <p:sp>
        <p:nvSpPr>
          <p:cNvPr id="43" name="正方形/長方形 42"/>
          <p:cNvSpPr/>
          <p:nvPr/>
        </p:nvSpPr>
        <p:spPr>
          <a:xfrm>
            <a:off x="18000" y="7011625"/>
            <a:ext cx="6840000" cy="467776"/>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0000"/>
              </a:lnSpc>
            </a:pPr>
            <a:r>
              <a:rPr lang="ja-JP" altLang="en-US" sz="1200" b="1" dirty="0" smtClean="0">
                <a:solidFill>
                  <a:srgbClr val="103185"/>
                </a:solidFill>
                <a:latin typeface="メイリオ" panose="020B0604030504040204" pitchFamily="50" charset="-128"/>
                <a:ea typeface="メイリオ" panose="020B0604030504040204" pitchFamily="50" charset="-128"/>
              </a:rPr>
              <a:t>育児・介護休業法に関するお問い合わせは</a:t>
            </a:r>
            <a:r>
              <a:rPr lang="en-US" altLang="ja-JP" sz="1200" b="1" dirty="0" smtClean="0">
                <a:solidFill>
                  <a:srgbClr val="103185"/>
                </a:solidFill>
                <a:latin typeface="メイリオ" panose="020B0604030504040204" pitchFamily="50" charset="-128"/>
                <a:ea typeface="メイリオ" panose="020B0604030504040204" pitchFamily="50" charset="-128"/>
              </a:rPr>
              <a:t/>
            </a:r>
            <a:br>
              <a:rPr lang="en-US" altLang="ja-JP" sz="1200" b="1" dirty="0" smtClean="0">
                <a:solidFill>
                  <a:srgbClr val="103185"/>
                </a:solidFill>
                <a:latin typeface="メイリオ" panose="020B0604030504040204" pitchFamily="50" charset="-128"/>
                <a:ea typeface="メイリオ" panose="020B0604030504040204" pitchFamily="50" charset="-128"/>
              </a:rPr>
            </a:br>
            <a:r>
              <a:rPr lang="ja-JP" altLang="en-US" sz="1400" b="1" dirty="0" smtClean="0">
                <a:solidFill>
                  <a:srgbClr val="103185"/>
                </a:solidFill>
                <a:latin typeface="メイリオ" panose="020B0604030504040204" pitchFamily="50" charset="-128"/>
                <a:ea typeface="メイリオ" panose="020B0604030504040204" pitchFamily="50" charset="-128"/>
              </a:rPr>
              <a:t>都道府県労働局雇用環境・均等部（室）へ</a:t>
            </a:r>
            <a:endParaRPr lang="ja-JP" altLang="en-US" sz="1000" dirty="0">
              <a:solidFill>
                <a:schemeClr val="tx1"/>
              </a:solidFill>
              <a:latin typeface="メイリオ" panose="020B0604030504040204" pitchFamily="50" charset="-128"/>
              <a:ea typeface="メイリオ" panose="020B0604030504040204" pitchFamily="50" charset="-128"/>
            </a:endParaRPr>
          </a:p>
          <a:p>
            <a:pPr>
              <a:lnSpc>
                <a:spcPct val="110000"/>
              </a:lnSpc>
            </a:pPr>
            <a:endParaRPr lang="en-US" altLang="ja-JP" sz="1400" b="1" dirty="0">
              <a:solidFill>
                <a:schemeClr val="tx1"/>
              </a:solidFill>
              <a:latin typeface="メイリオ" panose="020B0604030504040204" pitchFamily="50" charset="-128"/>
              <a:ea typeface="メイリオ" panose="020B0604030504040204" pitchFamily="50" charset="-128"/>
            </a:endParaRPr>
          </a:p>
        </p:txBody>
      </p:sp>
      <p:pic>
        <p:nvPicPr>
          <p:cNvPr id="51" name="図 50"/>
          <p:cNvPicPr>
            <a:picLocks noChangeAspect="1"/>
          </p:cNvPicPr>
          <p:nvPr/>
        </p:nvPicPr>
        <p:blipFill>
          <a:blip r:embed="rId2"/>
          <a:stretch>
            <a:fillRect/>
          </a:stretch>
        </p:blipFill>
        <p:spPr>
          <a:xfrm>
            <a:off x="4544348" y="5943857"/>
            <a:ext cx="528342" cy="528342"/>
          </a:xfrm>
          <a:prstGeom prst="rect">
            <a:avLst/>
          </a:prstGeom>
        </p:spPr>
      </p:pic>
      <p:pic>
        <p:nvPicPr>
          <p:cNvPr id="55" name="図 54"/>
          <p:cNvPicPr>
            <a:picLocks noChangeAspect="1"/>
          </p:cNvPicPr>
          <p:nvPr/>
        </p:nvPicPr>
        <p:blipFill>
          <a:blip r:embed="rId3"/>
          <a:stretch>
            <a:fillRect/>
          </a:stretch>
        </p:blipFill>
        <p:spPr>
          <a:xfrm>
            <a:off x="4573194" y="3293533"/>
            <a:ext cx="470649" cy="470649"/>
          </a:xfrm>
          <a:prstGeom prst="rect">
            <a:avLst/>
          </a:prstGeom>
        </p:spPr>
      </p:pic>
      <p:pic>
        <p:nvPicPr>
          <p:cNvPr id="56" name="図 55"/>
          <p:cNvPicPr>
            <a:picLocks noChangeAspect="1"/>
          </p:cNvPicPr>
          <p:nvPr/>
        </p:nvPicPr>
        <p:blipFill>
          <a:blip r:embed="rId4"/>
          <a:stretch>
            <a:fillRect/>
          </a:stretch>
        </p:blipFill>
        <p:spPr>
          <a:xfrm>
            <a:off x="4532007" y="4662405"/>
            <a:ext cx="523439" cy="523439"/>
          </a:xfrm>
          <a:prstGeom prst="rect">
            <a:avLst/>
          </a:prstGeom>
        </p:spPr>
      </p:pic>
      <p:sp>
        <p:nvSpPr>
          <p:cNvPr id="33" name="正方形/長方形 32"/>
          <p:cNvSpPr/>
          <p:nvPr/>
        </p:nvSpPr>
        <p:spPr>
          <a:xfrm>
            <a:off x="-7012160" y="7076438"/>
            <a:ext cx="6876000" cy="2556000"/>
          </a:xfrm>
          <a:prstGeom prst="rect">
            <a:avLst/>
          </a:prstGeom>
          <a:solidFill>
            <a:srgbClr val="DFDFF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10000"/>
              </a:lnSpc>
            </a:pPr>
            <a:endParaRPr lang="en-US" altLang="ja-JP" sz="9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lang="ja-JP" altLang="en-US" dirty="0" smtClean="0">
                <a:solidFill>
                  <a:schemeClr val="tx1"/>
                </a:solidFill>
                <a:latin typeface="メイリオ" panose="020B0604030504040204" pitchFamily="50" charset="-128"/>
                <a:ea typeface="メイリオ" panose="020B0604030504040204" pitchFamily="50" charset="-128"/>
              </a:rPr>
              <a:t>○○労働局雇用環境・均等室</a:t>
            </a:r>
            <a:endParaRPr lang="en-US" altLang="ja-JP"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r>
              <a:rPr lang="ja-JP" altLang="en-US" dirty="0" smtClean="0">
                <a:solidFill>
                  <a:schemeClr val="tx1"/>
                </a:solidFill>
                <a:latin typeface="メイリオ" panose="020B0604030504040204" pitchFamily="50" charset="-128"/>
                <a:ea typeface="メイリオ" panose="020B0604030504040204" pitchFamily="50" charset="-128"/>
              </a:rPr>
              <a:t>育児休業制度相談窓口</a:t>
            </a:r>
            <a:endParaRPr lang="en-US" altLang="ja-JP"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endParaRPr lang="en-US" altLang="ja-JP" sz="105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　育児・介護休業法に関するお問い合わせ、ご相談を受け付けています。改正内容や現行制度のお問い合わせのほか、「育児休業を取得させてもらえない」等のご相談にも対応いたします。労働者、事業主、その他どなたでもご相談ください。</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pP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受付時間　８時３０分～１７時１５分（土日・祝日・年末年始を除く）</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電話番号</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nSpc>
                <a:spcPct val="110000"/>
              </a:lnSpc>
            </a:pPr>
            <a:r>
              <a:rPr lang="ja-JP" altLang="en-US" sz="1200" dirty="0" smtClean="0">
                <a:solidFill>
                  <a:schemeClr val="tx1"/>
                </a:solidFill>
                <a:latin typeface="メイリオ" panose="020B0604030504040204" pitchFamily="50" charset="-128"/>
                <a:ea typeface="メイリオ" panose="020B0604030504040204" pitchFamily="50" charset="-128"/>
              </a:rPr>
              <a:t>住　　所</a:t>
            </a:r>
            <a:endParaRPr lang="en-US" altLang="ja-JP" sz="1200" dirty="0" smtClean="0">
              <a:solidFill>
                <a:schemeClr val="tx1"/>
              </a:solidFill>
              <a:latin typeface="メイリオ" panose="020B0604030504040204" pitchFamily="50" charset="-128"/>
              <a:ea typeface="メイリオ" panose="020B0604030504040204" pitchFamily="50" charset="-128"/>
            </a:endParaRPr>
          </a:p>
          <a:p>
            <a:pPr algn="ctr">
              <a:lnSpc>
                <a:spcPct val="110000"/>
              </a:lnSpc>
            </a:pPr>
            <a:endParaRPr lang="en-US" altLang="ja-JP" sz="1200" dirty="0">
              <a:solidFill>
                <a:schemeClr val="tx1"/>
              </a:solidFill>
              <a:latin typeface="メイリオ" panose="020B0604030504040204" pitchFamily="50" charset="-128"/>
              <a:ea typeface="メイリオ" panose="020B0604030504040204" pitchFamily="50" charset="-128"/>
            </a:endParaRPr>
          </a:p>
        </p:txBody>
      </p:sp>
      <p:sp>
        <p:nvSpPr>
          <p:cNvPr id="35" name="四角形吹き出し 34"/>
          <p:cNvSpPr/>
          <p:nvPr/>
        </p:nvSpPr>
        <p:spPr>
          <a:xfrm>
            <a:off x="-5572000" y="6275602"/>
            <a:ext cx="3024336" cy="543851"/>
          </a:xfrm>
          <a:prstGeom prst="wedgeRectCallout">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t>問い合わせ先等、各局用にご活用ください。</a:t>
            </a:r>
            <a:endParaRPr kumimoji="1" lang="en-US" altLang="ja-JP" sz="1200" dirty="0" smtClean="0"/>
          </a:p>
          <a:p>
            <a:r>
              <a:rPr kumimoji="1" lang="ja-JP" altLang="en-US" sz="1200" dirty="0" smtClean="0"/>
              <a:t>文面は適宜変更してください。</a:t>
            </a:r>
            <a:endParaRPr kumimoji="1" lang="ja-JP" altLang="en-US" sz="1200" dirty="0"/>
          </a:p>
        </p:txBody>
      </p:sp>
      <p:sp>
        <p:nvSpPr>
          <p:cNvPr id="4" name="スライド番号プレースホルダー 3"/>
          <p:cNvSpPr>
            <a:spLocks noGrp="1"/>
          </p:cNvSpPr>
          <p:nvPr>
            <p:ph type="sldNum" sz="quarter" idx="12"/>
          </p:nvPr>
        </p:nvSpPr>
        <p:spPr>
          <a:xfrm>
            <a:off x="5257800" y="9564915"/>
            <a:ext cx="1600200" cy="527402"/>
          </a:xfrm>
        </p:spPr>
        <p:txBody>
          <a:bodyPr/>
          <a:lstStyle/>
          <a:p>
            <a:fld id="{9E2A29CB-BA86-48A6-80E1-CB8750A963B5}" type="slidenum">
              <a:rPr kumimoji="1" lang="ja-JP" altLang="en-US" smtClean="0">
                <a:latin typeface="メイリオ" panose="020B0604030504040204" pitchFamily="50" charset="-128"/>
                <a:ea typeface="メイリオ" panose="020B0604030504040204" pitchFamily="50" charset="-128"/>
              </a:rPr>
              <a:t>4</a:t>
            </a:fld>
            <a:endParaRPr kumimoji="1" lang="ja-JP" altLang="en-US"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0" y="288000"/>
            <a:ext cx="6858000" cy="324000"/>
          </a:xfrm>
          <a:prstGeom prst="rect">
            <a:avLst/>
          </a:prstGeom>
          <a:solidFill>
            <a:srgbClr val="103185"/>
          </a:solidFill>
        </p:spPr>
        <p:txBody>
          <a:bodyPr wrap="square" tIns="72000" bIns="36000" rtlCol="0" anchor="ctr" anchorCtr="0">
            <a:noAutofit/>
          </a:bodyPr>
          <a:lstStyle/>
          <a:p>
            <a:r>
              <a:rPr lang="ja-JP" altLang="en-US" sz="1600" b="1" spc="10" dirty="0" smtClean="0">
                <a:solidFill>
                  <a:schemeClr val="bg1"/>
                </a:solidFill>
                <a:latin typeface="メイリオ" panose="020B0604030504040204" pitchFamily="50" charset="-128"/>
                <a:ea typeface="メイリオ" panose="020B0604030504040204" pitchFamily="50" charset="-128"/>
              </a:rPr>
              <a:t>５　育児休業取得状況の公表の義務化</a:t>
            </a:r>
            <a:endParaRPr lang="ja-JP" altLang="en-US" sz="1600" b="1" spc="10" dirty="0">
              <a:solidFill>
                <a:schemeClr val="bg1"/>
              </a:solidFill>
              <a:latin typeface="メイリオ" panose="020B0604030504040204" pitchFamily="50" charset="-128"/>
              <a:ea typeface="メイリオ" panose="020B0604030504040204" pitchFamily="50" charset="-128"/>
            </a:endParaRPr>
          </a:p>
        </p:txBody>
      </p:sp>
      <p:sp>
        <p:nvSpPr>
          <p:cNvPr id="41" name="正方形/長方形 7"/>
          <p:cNvSpPr/>
          <p:nvPr/>
        </p:nvSpPr>
        <p:spPr>
          <a:xfrm>
            <a:off x="0" y="0"/>
            <a:ext cx="2520000" cy="216000"/>
          </a:xfrm>
          <a:prstGeom prst="homePlate">
            <a:avLst/>
          </a:prstGeom>
          <a:solidFill>
            <a:srgbClr val="DB4D6D"/>
          </a:solidFill>
          <a:ln w="28575">
            <a:solidFill>
              <a:srgbClr val="DB4D6D"/>
            </a:solidFill>
          </a:ln>
        </p:spPr>
        <p:txBody>
          <a:bodyPr wrap="none" lIns="0" tIns="35249" rIns="0" bIns="0" rtlCol="0" anchor="ctr">
            <a:noAutofit/>
          </a:bodyPr>
          <a:lstStyle/>
          <a:p>
            <a:pPr marL="0" marR="0" lvl="0" indent="0" algn="ctr" defTabSz="457200" rtl="0" eaLnBrk="1" fontAlgn="base" latinLnBrk="0" hangingPunct="1">
              <a:lnSpc>
                <a:spcPct val="100000"/>
              </a:lnSpc>
              <a:spcBef>
                <a:spcPts val="0"/>
              </a:spcBef>
              <a:spcAft>
                <a:spcPct val="0"/>
              </a:spcAft>
              <a:buClrTx/>
              <a:buSzTx/>
              <a:buFontTx/>
              <a:buNone/>
              <a:tabLst/>
              <a:defRPr/>
            </a:pPr>
            <a:r>
              <a:rPr kumimoji="0" lang="ja-JP" altLang="en-US" sz="1200" b="1" i="0" u="none" strike="noStrike" kern="1200" cap="none" spc="240" normalizeH="0" baseline="0" noProof="0" dirty="0" smtClean="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rPr>
              <a:t>令和５年４月１日施行</a:t>
            </a:r>
            <a:endParaRPr kumimoji="0" lang="ja-JP" altLang="en-US" sz="1200" b="1" i="0" u="none" strike="noStrike" kern="1200" cap="none" spc="240" normalizeH="0" baseline="0" noProof="0" dirty="0">
              <a:ln>
                <a:noFill/>
              </a:ln>
              <a:solidFill>
                <a:prstClr val="white"/>
              </a:solidFill>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31394" y="2219194"/>
            <a:ext cx="6696000" cy="2165505"/>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0000"/>
              </a:lnSpc>
              <a:spcBef>
                <a:spcPts val="600"/>
              </a:spcBef>
            </a:pPr>
            <a:r>
              <a:rPr lang="ja-JP" altLang="en-US" sz="1400" b="1" dirty="0" smtClean="0">
                <a:solidFill>
                  <a:srgbClr val="103185"/>
                </a:solidFill>
                <a:latin typeface="メイリオ" panose="020B0604030504040204" pitchFamily="50" charset="-128"/>
                <a:ea typeface="メイリオ" panose="020B0604030504040204" pitchFamily="50" charset="-128"/>
              </a:rPr>
              <a:t>さらに詳しく知るための情報・イベントなど</a:t>
            </a:r>
            <a:endParaRPr lang="en-US" altLang="ja-JP" sz="1400" b="1" dirty="0">
              <a:solidFill>
                <a:srgbClr val="103185"/>
              </a:solidFill>
              <a:latin typeface="メイリオ" panose="020B0604030504040204" pitchFamily="50" charset="-128"/>
              <a:ea typeface="メイリオ" panose="020B0604030504040204" pitchFamily="50" charset="-128"/>
            </a:endParaRPr>
          </a:p>
          <a:p>
            <a:pPr>
              <a:lnSpc>
                <a:spcPct val="110000"/>
              </a:lnSpc>
              <a:spcBef>
                <a:spcPts val="1200"/>
              </a:spcBef>
            </a:pPr>
            <a:r>
              <a:rPr lang="ja-JP" altLang="en-US" sz="1200" dirty="0" smtClean="0">
                <a:solidFill>
                  <a:prstClr val="black"/>
                </a:solidFill>
                <a:latin typeface="メイリオ" panose="020B0604030504040204" pitchFamily="50" charset="-128"/>
                <a:ea typeface="メイリオ" panose="020B0604030504040204" pitchFamily="50" charset="-128"/>
              </a:rPr>
              <a:t>　</a:t>
            </a:r>
            <a:r>
              <a:rPr lang="ja-JP" altLang="en-US" sz="1200" b="1" dirty="0" smtClean="0">
                <a:solidFill>
                  <a:srgbClr val="DB4D6D"/>
                </a:solidFill>
                <a:latin typeface="メイリオ" panose="020B0604030504040204" pitchFamily="50" charset="-128"/>
                <a:ea typeface="メイリオ" panose="020B0604030504040204" pitchFamily="50" charset="-128"/>
              </a:rPr>
              <a:t>■男性</a:t>
            </a:r>
            <a:r>
              <a:rPr lang="ja-JP" altLang="en-US" sz="1200" b="1" dirty="0">
                <a:solidFill>
                  <a:srgbClr val="DB4D6D"/>
                </a:solidFill>
                <a:latin typeface="メイリオ" panose="020B0604030504040204" pitchFamily="50" charset="-128"/>
                <a:ea typeface="メイリオ" panose="020B0604030504040204" pitchFamily="50" charset="-128"/>
              </a:rPr>
              <a:t>の育児休業取得促進セミナーのご案内</a:t>
            </a:r>
            <a:endParaRPr lang="en-US" altLang="ja-JP" sz="1200" b="1" dirty="0">
              <a:solidFill>
                <a:srgbClr val="DB4D6D"/>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dirty="0" smtClean="0">
                <a:solidFill>
                  <a:schemeClr val="tx1"/>
                </a:solidFill>
                <a:latin typeface="メイリオ" panose="020B0604030504040204" pitchFamily="50" charset="-128"/>
                <a:ea typeface="メイリオ" panose="020B0604030504040204" pitchFamily="50" charset="-128"/>
              </a:rPr>
              <a:t>　　イクメンプロジェクト</a:t>
            </a:r>
            <a:r>
              <a:rPr lang="ja-JP" altLang="en-US" sz="1000" dirty="0">
                <a:solidFill>
                  <a:schemeClr val="tx1"/>
                </a:solidFill>
                <a:latin typeface="メイリオ" panose="020B0604030504040204" pitchFamily="50" charset="-128"/>
                <a:ea typeface="メイリオ" panose="020B0604030504040204" pitchFamily="50" charset="-128"/>
              </a:rPr>
              <a:t>では、改正育児・介護休業法も踏まえて</a:t>
            </a:r>
            <a:r>
              <a:rPr lang="ja-JP" altLang="en-US" sz="1000" dirty="0" smtClean="0">
                <a:solidFill>
                  <a:schemeClr val="tx1"/>
                </a:solidFill>
                <a:latin typeface="メイリオ" panose="020B0604030504040204" pitchFamily="50" charset="-128"/>
                <a:ea typeface="メイリオ" panose="020B0604030504040204" pitchFamily="50" charset="-128"/>
              </a:rPr>
              <a:t>、男性</a:t>
            </a:r>
            <a:r>
              <a:rPr lang="ja-JP" altLang="en-US" sz="1000" dirty="0">
                <a:solidFill>
                  <a:schemeClr val="tx1"/>
                </a:solidFill>
                <a:latin typeface="メイリオ" panose="020B0604030504040204" pitchFamily="50" charset="-128"/>
                <a:ea typeface="メイリオ" panose="020B0604030504040204" pitchFamily="50" charset="-128"/>
              </a:rPr>
              <a:t>の育児休業取得促進等に関する</a:t>
            </a:r>
            <a:r>
              <a:rPr lang="ja-JP" altLang="en-US" sz="1000" dirty="0" smtClean="0">
                <a:solidFill>
                  <a:schemeClr val="tx1"/>
                </a:solidFill>
                <a:latin typeface="メイリオ" panose="020B0604030504040204" pitchFamily="50" charset="-128"/>
                <a:ea typeface="メイリオ" panose="020B0604030504040204" pitchFamily="50" charset="-128"/>
              </a:rPr>
              <a:t>セミナー</a:t>
            </a:r>
            <a:r>
              <a:rPr lang="en-US" altLang="ja-JP" sz="1000" dirty="0" smtClean="0">
                <a:solidFill>
                  <a:schemeClr val="tx1"/>
                </a:solidFill>
                <a:latin typeface="メイリオ" panose="020B0604030504040204" pitchFamily="50" charset="-128"/>
                <a:ea typeface="メイリオ" panose="020B0604030504040204" pitchFamily="50" charset="-128"/>
              </a:rPr>
              <a:t/>
            </a:r>
            <a:br>
              <a:rPr lang="en-US" altLang="ja-JP" sz="1000" dirty="0" smtClean="0">
                <a:solidFill>
                  <a:schemeClr val="tx1"/>
                </a:solidFill>
                <a:latin typeface="メイリオ" panose="020B0604030504040204" pitchFamily="50" charset="-128"/>
                <a:ea typeface="メイリオ" panose="020B0604030504040204" pitchFamily="50" charset="-128"/>
              </a:rPr>
            </a:br>
            <a:r>
              <a:rPr lang="ja-JP" altLang="en-US" sz="1000" dirty="0" smtClean="0">
                <a:solidFill>
                  <a:schemeClr val="tx1"/>
                </a:solidFill>
                <a:latin typeface="メイリオ" panose="020B0604030504040204" pitchFamily="50" charset="-128"/>
                <a:ea typeface="メイリオ" panose="020B0604030504040204" pitchFamily="50" charset="-128"/>
              </a:rPr>
              <a:t>　　を</a:t>
            </a:r>
            <a:r>
              <a:rPr lang="ja-JP" altLang="en-US" sz="1000" dirty="0">
                <a:solidFill>
                  <a:schemeClr val="tx1"/>
                </a:solidFill>
                <a:latin typeface="メイリオ" panose="020B0604030504040204" pitchFamily="50" charset="-128"/>
                <a:ea typeface="メイリオ" panose="020B0604030504040204" pitchFamily="50" charset="-128"/>
              </a:rPr>
              <a:t>開催</a:t>
            </a:r>
            <a:r>
              <a:rPr lang="ja-JP" altLang="en-US" sz="1000" dirty="0" smtClean="0">
                <a:solidFill>
                  <a:schemeClr val="tx1"/>
                </a:solidFill>
                <a:latin typeface="メイリオ" panose="020B0604030504040204" pitchFamily="50" charset="-128"/>
                <a:ea typeface="メイリオ" panose="020B0604030504040204" pitchFamily="50" charset="-128"/>
              </a:rPr>
              <a:t>しています。　</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dirty="0" smtClean="0">
                <a:solidFill>
                  <a:schemeClr val="tx1"/>
                </a:solidFill>
                <a:latin typeface="メイリオ" panose="020B0604030504040204" pitchFamily="50" charset="-128"/>
                <a:ea typeface="メイリオ" panose="020B0604030504040204" pitchFamily="50" charset="-128"/>
              </a:rPr>
              <a:t>　　➀</a:t>
            </a:r>
            <a:r>
              <a:rPr lang="ja-JP" altLang="en-US" sz="1000" b="1" dirty="0">
                <a:solidFill>
                  <a:schemeClr val="tx1"/>
                </a:solidFill>
                <a:latin typeface="メイリオ" panose="020B0604030504040204" pitchFamily="50" charset="-128"/>
                <a:ea typeface="メイリオ" panose="020B0604030504040204" pitchFamily="50" charset="-128"/>
              </a:rPr>
              <a:t>男性の育児休業取得促進セミナー</a:t>
            </a:r>
            <a:r>
              <a:rPr lang="en-US" altLang="ja-JP" sz="1000" dirty="0">
                <a:solidFill>
                  <a:schemeClr val="tx1"/>
                </a:solidFill>
                <a:latin typeface="メイリオ" panose="020B0604030504040204" pitchFamily="50" charset="-128"/>
                <a:ea typeface="メイリオ" panose="020B0604030504040204" pitchFamily="50" charset="-128"/>
              </a:rPr>
              <a:t/>
            </a:r>
            <a:br>
              <a:rPr lang="en-US" altLang="ja-JP" sz="1000" dirty="0">
                <a:solidFill>
                  <a:schemeClr val="tx1"/>
                </a:solidFill>
                <a:latin typeface="メイリオ" panose="020B0604030504040204" pitchFamily="50" charset="-128"/>
                <a:ea typeface="メイリオ" panose="020B0604030504040204" pitchFamily="50" charset="-128"/>
              </a:rPr>
            </a:br>
            <a:r>
              <a:rPr lang="ja-JP" altLang="en-US" sz="1000" dirty="0" smtClean="0">
                <a:solidFill>
                  <a:schemeClr val="tx1"/>
                </a:solidFill>
                <a:latin typeface="メイリオ" panose="020B0604030504040204" pitchFamily="50" charset="-128"/>
                <a:ea typeface="メイリオ" panose="020B0604030504040204" pitchFamily="50" charset="-128"/>
              </a:rPr>
              <a:t>　　　</a:t>
            </a:r>
            <a:r>
              <a:rPr lang="en-US" altLang="ja-JP" sz="1000" dirty="0" smtClean="0">
                <a:solidFill>
                  <a:schemeClr val="tx1"/>
                </a:solidFill>
                <a:latin typeface="メイリオ" panose="020B0604030504040204" pitchFamily="50" charset="-128"/>
                <a:ea typeface="メイリオ" panose="020B0604030504040204" pitchFamily="50" charset="-128"/>
                <a:hlinkClick r:id="rId5"/>
              </a:rPr>
              <a:t>https</a:t>
            </a:r>
            <a:r>
              <a:rPr lang="en-US" altLang="ja-JP" sz="1000" dirty="0">
                <a:solidFill>
                  <a:schemeClr val="tx1"/>
                </a:solidFill>
                <a:latin typeface="メイリオ" panose="020B0604030504040204" pitchFamily="50" charset="-128"/>
                <a:ea typeface="メイリオ" panose="020B0604030504040204" pitchFamily="50" charset="-128"/>
                <a:hlinkClick r:id="rId5"/>
              </a:rPr>
              <a:t>://ikumen-project.mhlw.go.jp/event</a:t>
            </a:r>
            <a:r>
              <a:rPr lang="en-US" altLang="ja-JP" sz="1000" dirty="0" smtClean="0">
                <a:solidFill>
                  <a:schemeClr val="tx1"/>
                </a:solidFill>
                <a:latin typeface="メイリオ" panose="020B0604030504040204" pitchFamily="50" charset="-128"/>
                <a:ea typeface="メイリオ" panose="020B0604030504040204" pitchFamily="50" charset="-128"/>
                <a:hlinkClick r:id="rId5"/>
              </a:rPr>
              <a:t>/</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1200"/>
              </a:spcBef>
            </a:pPr>
            <a:r>
              <a:rPr lang="ja-JP" altLang="en-US" sz="1000" dirty="0" smtClean="0">
                <a:solidFill>
                  <a:schemeClr val="tx1"/>
                </a:solidFill>
                <a:latin typeface="メイリオ" panose="020B0604030504040204" pitchFamily="50" charset="-128"/>
                <a:ea typeface="メイリオ" panose="020B0604030504040204" pitchFamily="50" charset="-128"/>
              </a:rPr>
              <a:t>　</a:t>
            </a:r>
            <a:r>
              <a:rPr lang="ja-JP" altLang="en-US" sz="1200" b="1" dirty="0" smtClean="0">
                <a:solidFill>
                  <a:srgbClr val="DB4D6D"/>
                </a:solidFill>
                <a:latin typeface="メイリオ" panose="020B0604030504040204" pitchFamily="50" charset="-128"/>
                <a:ea typeface="メイリオ" panose="020B0604030504040204" pitchFamily="50" charset="-128"/>
              </a:rPr>
              <a:t>■両立支援について専門家に相談したい方へ</a:t>
            </a:r>
            <a:endParaRPr lang="en-US" altLang="ja-JP" sz="1200" b="1" dirty="0" smtClean="0">
              <a:solidFill>
                <a:srgbClr val="DB4D6D"/>
              </a:solidFill>
              <a:latin typeface="メイリオ" panose="020B0604030504040204" pitchFamily="50" charset="-128"/>
              <a:ea typeface="メイリオ" panose="020B0604030504040204" pitchFamily="50" charset="-128"/>
            </a:endParaRPr>
          </a:p>
          <a:p>
            <a:pPr lvl="0">
              <a:lnSpc>
                <a:spcPct val="110000"/>
              </a:lnSpc>
            </a:pPr>
            <a:r>
              <a:rPr lang="ja-JP" altLang="en-US" sz="1200" b="1" dirty="0" smtClean="0">
                <a:solidFill>
                  <a:srgbClr val="DB4D6D"/>
                </a:solidFill>
                <a:latin typeface="メイリオ" panose="020B0604030504040204" pitchFamily="50" charset="-128"/>
                <a:ea typeface="メイリオ" panose="020B0604030504040204" pitchFamily="50" charset="-128"/>
              </a:rPr>
              <a:t> 　</a:t>
            </a:r>
            <a:r>
              <a:rPr lang="en-US" altLang="ja-JP" sz="1200" b="1" dirty="0" smtClean="0">
                <a:solidFill>
                  <a:srgbClr val="DB4D6D"/>
                </a:solidFill>
                <a:latin typeface="メイリオ" panose="020B0604030504040204" pitchFamily="50" charset="-128"/>
                <a:ea typeface="メイリオ" panose="020B0604030504040204" pitchFamily="50" charset="-128"/>
              </a:rPr>
              <a:t>【</a:t>
            </a:r>
            <a:r>
              <a:rPr lang="ja-JP" altLang="en-US" sz="1200" b="1" dirty="0">
                <a:solidFill>
                  <a:srgbClr val="DB4D6D"/>
                </a:solidFill>
                <a:latin typeface="メイリオ" panose="020B0604030504040204" pitchFamily="50" charset="-128"/>
                <a:ea typeface="メイリオ" panose="020B0604030504040204" pitchFamily="50" charset="-128"/>
              </a:rPr>
              <a:t>中小企業のための育児・介護支援プラン導入支援事業</a:t>
            </a:r>
            <a:r>
              <a:rPr lang="en-US" altLang="ja-JP" sz="1200" b="1" dirty="0">
                <a:solidFill>
                  <a:srgbClr val="DB4D6D"/>
                </a:solidFill>
                <a:latin typeface="メイリオ" panose="020B0604030504040204" pitchFamily="50" charset="-128"/>
                <a:ea typeface="メイリオ" panose="020B0604030504040204" pitchFamily="50" charset="-128"/>
              </a:rPr>
              <a:t>】</a:t>
            </a:r>
          </a:p>
          <a:p>
            <a:pPr>
              <a:lnSpc>
                <a:spcPct val="110000"/>
              </a:lnSpc>
              <a:spcBef>
                <a:spcPts val="600"/>
              </a:spcBef>
            </a:pPr>
            <a:r>
              <a:rPr lang="ja-JP" altLang="en-US" sz="1000" dirty="0" smtClean="0">
                <a:solidFill>
                  <a:schemeClr val="tx1"/>
                </a:solidFill>
                <a:latin typeface="メイリオ" panose="020B0604030504040204" pitchFamily="50" charset="-128"/>
                <a:ea typeface="メイリオ" panose="020B0604030504040204" pitchFamily="50" charset="-128"/>
              </a:rPr>
              <a:t>　　制度</a:t>
            </a:r>
            <a:r>
              <a:rPr lang="ja-JP" altLang="en-US" sz="1000" dirty="0">
                <a:solidFill>
                  <a:schemeClr val="tx1"/>
                </a:solidFill>
                <a:latin typeface="メイリオ" panose="020B0604030504040204" pitchFamily="50" charset="-128"/>
                <a:ea typeface="メイリオ" panose="020B0604030504040204" pitchFamily="50" charset="-128"/>
              </a:rPr>
              <a:t>整備や育休取得・復帰する社員のサポート、育児休業中の代替要員確保</a:t>
            </a:r>
            <a:r>
              <a:rPr lang="ja-JP" altLang="en-US" sz="1000" dirty="0" smtClean="0">
                <a:solidFill>
                  <a:schemeClr val="tx1"/>
                </a:solidFill>
                <a:latin typeface="メイリオ" panose="020B0604030504040204" pitchFamily="50" charset="-128"/>
                <a:ea typeface="メイリオ" panose="020B0604030504040204" pitchFamily="50" charset="-128"/>
              </a:rPr>
              <a:t>・業務</a:t>
            </a:r>
            <a:r>
              <a:rPr lang="ja-JP" altLang="en-US" sz="1000" dirty="0">
                <a:solidFill>
                  <a:schemeClr val="tx1"/>
                </a:solidFill>
                <a:latin typeface="メイリオ" panose="020B0604030504040204" pitchFamily="50" charset="-128"/>
                <a:ea typeface="メイリオ" panose="020B0604030504040204" pitchFamily="50" charset="-128"/>
              </a:rPr>
              <a:t>代替等でお悩みの企業に</a:t>
            </a:r>
            <a:r>
              <a:rPr lang="ja-JP" altLang="en-US" sz="1000" dirty="0" smtClean="0">
                <a:solidFill>
                  <a:schemeClr val="tx1"/>
                </a:solidFill>
                <a:latin typeface="メイリオ" panose="020B0604030504040204" pitchFamily="50" charset="-128"/>
                <a:ea typeface="メイリオ" panose="020B0604030504040204" pitchFamily="50" charset="-128"/>
              </a:rPr>
              <a:t>、</a:t>
            </a:r>
            <a:r>
              <a:rPr lang="en-US" altLang="ja-JP" sz="1000" dirty="0" smtClean="0">
                <a:solidFill>
                  <a:schemeClr val="tx1"/>
                </a:solidFill>
                <a:latin typeface="メイリオ" panose="020B0604030504040204" pitchFamily="50" charset="-128"/>
                <a:ea typeface="メイリオ" panose="020B0604030504040204" pitchFamily="50" charset="-128"/>
              </a:rPr>
              <a:t/>
            </a:r>
            <a:br>
              <a:rPr lang="en-US" altLang="ja-JP" sz="1000" dirty="0" smtClean="0">
                <a:solidFill>
                  <a:schemeClr val="tx1"/>
                </a:solidFill>
                <a:latin typeface="メイリオ" panose="020B0604030504040204" pitchFamily="50" charset="-128"/>
                <a:ea typeface="メイリオ" panose="020B0604030504040204" pitchFamily="50" charset="-128"/>
              </a:rPr>
            </a:br>
            <a:r>
              <a:rPr lang="ja-JP" altLang="en-US" sz="1000" dirty="0" smtClean="0">
                <a:solidFill>
                  <a:schemeClr val="tx1"/>
                </a:solidFill>
                <a:latin typeface="メイリオ" panose="020B0604030504040204" pitchFamily="50" charset="-128"/>
                <a:ea typeface="メイリオ" panose="020B0604030504040204" pitchFamily="50" charset="-128"/>
              </a:rPr>
              <a:t>　　社会</a:t>
            </a:r>
            <a:r>
              <a:rPr lang="ja-JP" altLang="en-US" sz="1000" dirty="0">
                <a:solidFill>
                  <a:schemeClr val="tx1"/>
                </a:solidFill>
                <a:latin typeface="メイリオ" panose="020B0604030504040204" pitchFamily="50" charset="-128"/>
                <a:ea typeface="メイリオ" panose="020B0604030504040204" pitchFamily="50" charset="-128"/>
              </a:rPr>
              <a:t>保険労務士等の専門家が無料でアドバイスします</a:t>
            </a:r>
            <a:r>
              <a:rPr lang="ja-JP" altLang="en-US" sz="1000" dirty="0" smtClean="0">
                <a:solidFill>
                  <a:schemeClr val="tx1"/>
                </a:solidFill>
                <a:latin typeface="メイリオ" panose="020B0604030504040204" pitchFamily="50" charset="-128"/>
                <a:ea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dirty="0" smtClean="0">
                <a:solidFill>
                  <a:schemeClr val="tx1"/>
                </a:solidFill>
                <a:latin typeface="メイリオ" panose="020B0604030504040204" pitchFamily="50" charset="-128"/>
                <a:ea typeface="メイリオ" panose="020B0604030504040204" pitchFamily="50" charset="-128"/>
              </a:rPr>
              <a:t>　　②</a:t>
            </a:r>
            <a:r>
              <a:rPr lang="ja-JP" altLang="en-US" sz="1000" b="1" dirty="0" smtClean="0">
                <a:solidFill>
                  <a:schemeClr val="tx1"/>
                </a:solidFill>
                <a:latin typeface="メイリオ" panose="020B0604030504040204" pitchFamily="50" charset="-128"/>
                <a:ea typeface="メイリオ" panose="020B0604030504040204" pitchFamily="50" charset="-128"/>
              </a:rPr>
              <a:t>中小企業のための育児・介護支援プラン導入支援事業</a:t>
            </a:r>
            <a:r>
              <a:rPr lang="en-US" altLang="ja-JP" sz="1000" b="1" dirty="0" smtClean="0">
                <a:solidFill>
                  <a:schemeClr val="tx1"/>
                </a:solidFill>
                <a:latin typeface="メイリオ" panose="020B0604030504040204" pitchFamily="50" charset="-128"/>
                <a:ea typeface="メイリオ" panose="020B0604030504040204" pitchFamily="50" charset="-128"/>
              </a:rPr>
              <a:t/>
            </a:r>
            <a:br>
              <a:rPr lang="en-US" altLang="ja-JP" sz="1000" b="1" dirty="0" smtClean="0">
                <a:solidFill>
                  <a:schemeClr val="tx1"/>
                </a:solidFill>
                <a:latin typeface="メイリオ" panose="020B0604030504040204" pitchFamily="50" charset="-128"/>
                <a:ea typeface="メイリオ" panose="020B0604030504040204" pitchFamily="50" charset="-128"/>
              </a:rPr>
            </a:br>
            <a:r>
              <a:rPr lang="ja-JP" altLang="en-US" sz="1000" dirty="0" smtClean="0">
                <a:solidFill>
                  <a:schemeClr val="tx1"/>
                </a:solidFill>
                <a:latin typeface="メイリオ" panose="020B0604030504040204" pitchFamily="50" charset="-128"/>
                <a:ea typeface="メイリオ" panose="020B0604030504040204" pitchFamily="50" charset="-128"/>
              </a:rPr>
              <a:t>　　　</a:t>
            </a:r>
            <a:r>
              <a:rPr lang="en-US" altLang="ja-JP" sz="1000" dirty="0" smtClean="0">
                <a:solidFill>
                  <a:schemeClr val="tx1"/>
                </a:solidFill>
                <a:latin typeface="メイリオ" panose="020B0604030504040204" pitchFamily="50" charset="-128"/>
                <a:ea typeface="メイリオ" panose="020B0604030504040204" pitchFamily="50" charset="-128"/>
                <a:hlinkClick r:id="rId6"/>
              </a:rPr>
              <a:t>https</a:t>
            </a:r>
            <a:r>
              <a:rPr lang="en-US" altLang="ja-JP" sz="1000" dirty="0">
                <a:solidFill>
                  <a:schemeClr val="tx1"/>
                </a:solidFill>
                <a:latin typeface="メイリオ" panose="020B0604030504040204" pitchFamily="50" charset="-128"/>
                <a:ea typeface="メイリオ" panose="020B0604030504040204" pitchFamily="50" charset="-128"/>
                <a:hlinkClick r:id="rId6"/>
              </a:rPr>
              <a:t>://ikuji-kaigo.com</a:t>
            </a:r>
            <a:r>
              <a:rPr lang="en-US" altLang="ja-JP" sz="1000" dirty="0" smtClean="0">
                <a:solidFill>
                  <a:schemeClr val="tx1"/>
                </a:solidFill>
                <a:latin typeface="メイリオ" panose="020B0604030504040204" pitchFamily="50" charset="-128"/>
                <a:ea typeface="メイリオ" panose="020B0604030504040204" pitchFamily="50" charset="-128"/>
                <a:hlinkClick r:id="rId6"/>
              </a:rPr>
              <a:t>/</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lvl="0">
              <a:lnSpc>
                <a:spcPct val="110000"/>
              </a:lnSpc>
              <a:spcBef>
                <a:spcPts val="1200"/>
              </a:spcBef>
            </a:pPr>
            <a:r>
              <a:rPr lang="ja-JP" altLang="en-US" sz="1200" b="1" dirty="0" smtClean="0">
                <a:solidFill>
                  <a:srgbClr val="DB4D6D"/>
                </a:solidFill>
                <a:latin typeface="メイリオ" panose="020B0604030504040204" pitchFamily="50" charset="-128"/>
                <a:ea typeface="メイリオ" panose="020B0604030504040204" pitchFamily="50" charset="-128"/>
              </a:rPr>
              <a:t>　■雇用</a:t>
            </a:r>
            <a:r>
              <a:rPr lang="ja-JP" altLang="en-US" sz="1200" b="1" dirty="0">
                <a:solidFill>
                  <a:srgbClr val="DB4D6D"/>
                </a:solidFill>
                <a:latin typeface="メイリオ" panose="020B0604030504040204" pitchFamily="50" charset="-128"/>
                <a:ea typeface="メイリオ" panose="020B0604030504040204" pitchFamily="50" charset="-128"/>
              </a:rPr>
              <a:t>環境整備、個別周知・意向確認の例</a:t>
            </a:r>
            <a:endParaRPr lang="en-US" altLang="ja-JP" sz="1200" b="1" dirty="0">
              <a:solidFill>
                <a:srgbClr val="DB4D6D"/>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dirty="0" smtClean="0">
                <a:solidFill>
                  <a:schemeClr val="tx1"/>
                </a:solidFill>
                <a:latin typeface="メイリオ" panose="020B0604030504040204" pitchFamily="50" charset="-128"/>
                <a:ea typeface="メイリオ" panose="020B0604030504040204" pitchFamily="50" charset="-128"/>
              </a:rPr>
              <a:t>　　厚生</a:t>
            </a:r>
            <a:r>
              <a:rPr lang="ja-JP" altLang="en-US" sz="1000" dirty="0">
                <a:solidFill>
                  <a:schemeClr val="tx1"/>
                </a:solidFill>
                <a:latin typeface="メイリオ" panose="020B0604030504040204" pitchFamily="50" charset="-128"/>
                <a:ea typeface="メイリオ" panose="020B0604030504040204" pitchFamily="50" charset="-128"/>
              </a:rPr>
              <a:t>労働省では以下の資料をご用意しています。社内用にアレンジする等してご活用いただけます</a:t>
            </a:r>
            <a:r>
              <a:rPr lang="ja-JP" altLang="en-US" sz="1000" dirty="0" smtClean="0">
                <a:solidFill>
                  <a:schemeClr val="tx1"/>
                </a:solidFill>
                <a:latin typeface="メイリオ" panose="020B0604030504040204" pitchFamily="50" charset="-128"/>
                <a:ea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endParaRPr>
          </a:p>
          <a:p>
            <a:pPr lvl="0">
              <a:lnSpc>
                <a:spcPct val="110000"/>
              </a:lnSpc>
              <a:spcBef>
                <a:spcPts val="600"/>
              </a:spcBef>
            </a:pPr>
            <a:r>
              <a:rPr lang="ja-JP" altLang="en-US" sz="1000" dirty="0" smtClean="0">
                <a:solidFill>
                  <a:prstClr val="black"/>
                </a:solidFill>
                <a:latin typeface="メイリオ" panose="020B0604030504040204" pitchFamily="50" charset="-128"/>
                <a:ea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rPr>
              <a:t>③</a:t>
            </a:r>
            <a:r>
              <a:rPr lang="ja-JP" altLang="en-US" sz="1000" b="1" dirty="0" smtClean="0">
                <a:solidFill>
                  <a:schemeClr val="tx1"/>
                </a:solidFill>
                <a:latin typeface="メイリオ" panose="020B0604030504040204" pitchFamily="50" charset="-128"/>
                <a:ea typeface="メイリオ" panose="020B0604030504040204" pitchFamily="50" charset="-128"/>
              </a:rPr>
              <a:t>社内</a:t>
            </a:r>
            <a:r>
              <a:rPr lang="ja-JP" altLang="en-US" sz="1000" b="1" dirty="0">
                <a:solidFill>
                  <a:prstClr val="black"/>
                </a:solidFill>
                <a:latin typeface="メイリオ" panose="020B0604030504040204" pitchFamily="50" charset="-128"/>
                <a:ea typeface="メイリオ" panose="020B0604030504040204" pitchFamily="50" charset="-128"/>
              </a:rPr>
              <a:t>研修用資料、動画</a:t>
            </a:r>
            <a:endParaRPr lang="en-US" altLang="ja-JP" sz="1000" b="1" dirty="0">
              <a:solidFill>
                <a:prstClr val="black"/>
              </a:solidFill>
              <a:latin typeface="メイリオ" panose="020B0604030504040204" pitchFamily="50" charset="-128"/>
              <a:ea typeface="メイリオ" panose="020B0604030504040204" pitchFamily="50" charset="-128"/>
            </a:endParaRPr>
          </a:p>
          <a:p>
            <a:pPr lvl="0">
              <a:lnSpc>
                <a:spcPct val="110000"/>
              </a:lnSpc>
            </a:pPr>
            <a:r>
              <a:rPr lang="ja-JP" altLang="en-US" sz="1000" dirty="0" smtClean="0">
                <a:solidFill>
                  <a:prstClr val="black"/>
                </a:solidFill>
                <a:latin typeface="メイリオ" panose="020B0604030504040204" pitchFamily="50" charset="-128"/>
                <a:ea typeface="メイリオ" panose="020B0604030504040204" pitchFamily="50" charset="-128"/>
              </a:rPr>
              <a:t>　　　</a:t>
            </a:r>
            <a:r>
              <a:rPr lang="en-US" altLang="ja-JP" sz="1000" dirty="0" smtClean="0">
                <a:solidFill>
                  <a:prstClr val="black"/>
                </a:solidFill>
                <a:latin typeface="メイリオ" panose="020B0604030504040204" pitchFamily="50" charset="-128"/>
                <a:ea typeface="メイリオ" panose="020B0604030504040204" pitchFamily="50" charset="-128"/>
                <a:hlinkClick r:id="rId7"/>
              </a:rPr>
              <a:t>https</a:t>
            </a:r>
            <a:r>
              <a:rPr lang="en-US" altLang="ja-JP" sz="1000" dirty="0">
                <a:solidFill>
                  <a:prstClr val="black"/>
                </a:solidFill>
                <a:latin typeface="メイリオ" panose="020B0604030504040204" pitchFamily="50" charset="-128"/>
                <a:ea typeface="メイリオ" panose="020B0604030504040204" pitchFamily="50" charset="-128"/>
                <a:hlinkClick r:id="rId7"/>
              </a:rPr>
              <a:t>://ikumen-project.mhlw.go.jp/company/training</a:t>
            </a:r>
            <a:r>
              <a:rPr lang="en-US" altLang="ja-JP" sz="1000" dirty="0" smtClean="0">
                <a:solidFill>
                  <a:prstClr val="black"/>
                </a:solidFill>
                <a:latin typeface="メイリオ" panose="020B0604030504040204" pitchFamily="50" charset="-128"/>
                <a:ea typeface="メイリオ" panose="020B0604030504040204" pitchFamily="50" charset="-128"/>
                <a:hlinkClick r:id="rId7"/>
              </a:rPr>
              <a:t>/</a:t>
            </a:r>
            <a:endParaRPr lang="en-US" altLang="ja-JP" sz="1000" dirty="0" smtClean="0">
              <a:solidFill>
                <a:prstClr val="black"/>
              </a:solidFill>
              <a:latin typeface="メイリオ" panose="020B0604030504040204" pitchFamily="50" charset="-128"/>
              <a:ea typeface="メイリオ" panose="020B0604030504040204" pitchFamily="50" charset="-128"/>
            </a:endParaRPr>
          </a:p>
          <a:p>
            <a:pPr>
              <a:lnSpc>
                <a:spcPct val="110000"/>
              </a:lnSpc>
              <a:spcBef>
                <a:spcPts val="600"/>
              </a:spcBef>
            </a:pPr>
            <a:r>
              <a:rPr lang="ja-JP" altLang="en-US" sz="1000" dirty="0" smtClean="0">
                <a:solidFill>
                  <a:prstClr val="black"/>
                </a:solidFill>
                <a:latin typeface="メイリオ" panose="020B0604030504040204" pitchFamily="50" charset="-128"/>
                <a:ea typeface="メイリオ" panose="020B0604030504040204" pitchFamily="50" charset="-128"/>
              </a:rPr>
              <a:t>　　</a:t>
            </a:r>
            <a:r>
              <a:rPr lang="ja-JP" altLang="en-US" sz="1000" dirty="0" smtClean="0">
                <a:solidFill>
                  <a:schemeClr val="tx1"/>
                </a:solidFill>
                <a:latin typeface="メイリオ" panose="020B0604030504040204" pitchFamily="50" charset="-128"/>
                <a:ea typeface="メイリオ" panose="020B0604030504040204" pitchFamily="50" charset="-128"/>
              </a:rPr>
              <a:t>④</a:t>
            </a:r>
            <a:r>
              <a:rPr lang="ja-JP" altLang="en-US" sz="1000" b="1" dirty="0" smtClean="0">
                <a:solidFill>
                  <a:schemeClr val="tx1"/>
                </a:solidFill>
                <a:latin typeface="メイリオ" panose="020B0604030504040204" pitchFamily="50" charset="-128"/>
                <a:ea typeface="メイリオ" panose="020B0604030504040204" pitchFamily="50" charset="-128"/>
              </a:rPr>
              <a:t>個別</a:t>
            </a:r>
            <a:r>
              <a:rPr lang="ja-JP" altLang="en-US" sz="1000" b="1" dirty="0">
                <a:solidFill>
                  <a:prstClr val="black"/>
                </a:solidFill>
                <a:latin typeface="メイリオ" panose="020B0604030504040204" pitchFamily="50" charset="-128"/>
                <a:ea typeface="メイリオ" panose="020B0604030504040204" pitchFamily="50" charset="-128"/>
              </a:rPr>
              <a:t>周知・意向確認、事例紹介、制度・方針周知</a:t>
            </a:r>
            <a:r>
              <a:rPr lang="ja-JP" altLang="en-US" sz="1000" b="1" dirty="0" smtClean="0">
                <a:solidFill>
                  <a:prstClr val="black"/>
                </a:solidFill>
                <a:latin typeface="メイリオ" panose="020B0604030504040204" pitchFamily="50" charset="-128"/>
                <a:ea typeface="メイリオ" panose="020B0604030504040204" pitchFamily="50" charset="-128"/>
              </a:rPr>
              <a:t>ポスター例</a:t>
            </a:r>
            <a:r>
              <a:rPr lang="en-US" altLang="ja-JP" sz="1000" b="1" dirty="0" smtClean="0">
                <a:solidFill>
                  <a:prstClr val="black"/>
                </a:solidFill>
                <a:latin typeface="メイリオ" panose="020B0604030504040204" pitchFamily="50" charset="-128"/>
                <a:ea typeface="メイリオ" panose="020B0604030504040204" pitchFamily="50" charset="-128"/>
              </a:rPr>
              <a:t/>
            </a:r>
            <a:br>
              <a:rPr lang="en-US" altLang="ja-JP" sz="1000" b="1" dirty="0" smtClean="0">
                <a:solidFill>
                  <a:prstClr val="black"/>
                </a:solidFill>
                <a:latin typeface="メイリオ" panose="020B0604030504040204" pitchFamily="50" charset="-128"/>
                <a:ea typeface="メイリオ" panose="020B0604030504040204" pitchFamily="50" charset="-128"/>
              </a:rPr>
            </a:br>
            <a:r>
              <a:rPr lang="ja-JP" altLang="en-US" sz="1000" b="1" dirty="0" smtClean="0">
                <a:solidFill>
                  <a:prstClr val="black"/>
                </a:solidFill>
                <a:latin typeface="メイリオ" panose="020B0604030504040204" pitchFamily="50" charset="-128"/>
                <a:ea typeface="メイリオ" panose="020B0604030504040204" pitchFamily="50" charset="-128"/>
              </a:rPr>
              <a:t>　　　</a:t>
            </a:r>
            <a:r>
              <a:rPr lang="ja-JP" altLang="en-US" sz="1000" dirty="0" smtClean="0">
                <a:solidFill>
                  <a:prstClr val="black"/>
                </a:solidFill>
                <a:latin typeface="メイリオ" panose="020B0604030504040204" pitchFamily="50" charset="-128"/>
                <a:ea typeface="メイリオ" panose="020B0604030504040204" pitchFamily="50" charset="-128"/>
              </a:rPr>
              <a:t>近日</a:t>
            </a:r>
            <a:r>
              <a:rPr lang="ja-JP" altLang="en-US" sz="1000" dirty="0">
                <a:solidFill>
                  <a:prstClr val="black"/>
                </a:solidFill>
                <a:latin typeface="メイリオ" panose="020B0604030504040204" pitchFamily="50" charset="-128"/>
                <a:ea typeface="メイリオ" panose="020B0604030504040204" pitchFamily="50" charset="-128"/>
              </a:rPr>
              <a:t>厚生労働省ホームページに掲載</a:t>
            </a:r>
            <a:r>
              <a:rPr lang="ja-JP" altLang="en-US" sz="1000" dirty="0" smtClean="0">
                <a:solidFill>
                  <a:prstClr val="black"/>
                </a:solidFill>
                <a:latin typeface="メイリオ" panose="020B0604030504040204" pitchFamily="50" charset="-128"/>
                <a:ea typeface="メイリオ" panose="020B0604030504040204" pitchFamily="50" charset="-128"/>
              </a:rPr>
              <a:t>予定</a:t>
            </a:r>
            <a:r>
              <a:rPr lang="ja-JP" altLang="en-US" sz="1000" dirty="0" smtClean="0">
                <a:solidFill>
                  <a:schemeClr val="tx1"/>
                </a:solidFill>
                <a:latin typeface="メイリオ" panose="020B0604030504040204" pitchFamily="50" charset="-128"/>
                <a:ea typeface="メイリオ" panose="020B0604030504040204" pitchFamily="50" charset="-128"/>
              </a:rPr>
              <a:t>です。</a:t>
            </a:r>
            <a:endParaRPr lang="en-US" altLang="ja-JP" sz="10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endParaRPr lang="en-US" altLang="ja-JP" sz="10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endParaRPr lang="en-US" altLang="ja-JP" sz="1000" dirty="0">
              <a:solidFill>
                <a:schemeClr val="tx1"/>
              </a:solidFill>
              <a:latin typeface="メイリオ" panose="020B0604030504040204" pitchFamily="50" charset="-128"/>
              <a:ea typeface="メイリオ" panose="020B0604030504040204" pitchFamily="50" charset="-128"/>
            </a:endParaRPr>
          </a:p>
          <a:p>
            <a:pPr>
              <a:lnSpc>
                <a:spcPct val="110000"/>
              </a:lnSpc>
              <a:spcBef>
                <a:spcPts val="600"/>
              </a:spcBef>
            </a:pPr>
            <a:endParaRPr lang="en-US" altLang="ja-JP" sz="1000" dirty="0">
              <a:solidFill>
                <a:schemeClr val="tx1"/>
              </a:solidFill>
              <a:latin typeface="メイリオ" panose="020B0604030504040204" pitchFamily="50" charset="-128"/>
              <a:ea typeface="メイリオ" panose="020B0604030504040204" pitchFamily="50" charset="-128"/>
            </a:endParaRPr>
          </a:p>
          <a:p>
            <a:pPr>
              <a:lnSpc>
                <a:spcPct val="110000"/>
              </a:lnSpc>
            </a:pPr>
            <a:endParaRPr lang="en-US" altLang="ja-JP" sz="1200" b="1" dirty="0">
              <a:solidFill>
                <a:srgbClr val="103185"/>
              </a:solidFill>
              <a:latin typeface="メイリオ" panose="020B0604030504040204" pitchFamily="50" charset="-128"/>
              <a:ea typeface="メイリオ" panose="020B0604030504040204" pitchFamily="50" charset="-128"/>
            </a:endParaRPr>
          </a:p>
        </p:txBody>
      </p:sp>
      <p:sp>
        <p:nvSpPr>
          <p:cNvPr id="21" name="正方形/長方形 20"/>
          <p:cNvSpPr/>
          <p:nvPr/>
        </p:nvSpPr>
        <p:spPr>
          <a:xfrm>
            <a:off x="4653136" y="3100093"/>
            <a:ext cx="281182" cy="261610"/>
          </a:xfrm>
          <a:prstGeom prst="rect">
            <a:avLst/>
          </a:prstGeom>
        </p:spPr>
        <p:txBody>
          <a:bodyPr wrap="square">
            <a:spAutoFit/>
          </a:bodyPr>
          <a:lstStyle/>
          <a:p>
            <a:pPr>
              <a:lnSpc>
                <a:spcPct val="110000"/>
              </a:lnSpc>
            </a:pPr>
            <a:r>
              <a:rPr lang="ja-JP" altLang="en-US" sz="1000" dirty="0" smtClean="0">
                <a:latin typeface="メイリオ" panose="020B0604030504040204" pitchFamily="50" charset="-128"/>
                <a:ea typeface="メイリオ" panose="020B0604030504040204" pitchFamily="50" charset="-128"/>
              </a:rPr>
              <a:t>➀</a:t>
            </a:r>
            <a:endParaRPr lang="en-US" altLang="ja-JP" sz="1000" dirty="0" smtClean="0">
              <a:latin typeface="メイリオ" panose="020B0604030504040204" pitchFamily="50" charset="-128"/>
              <a:ea typeface="メイリオ" panose="020B0604030504040204" pitchFamily="50" charset="-128"/>
            </a:endParaRPr>
          </a:p>
        </p:txBody>
      </p:sp>
      <p:sp>
        <p:nvSpPr>
          <p:cNvPr id="26" name="正方形/長方形 25"/>
          <p:cNvSpPr/>
          <p:nvPr/>
        </p:nvSpPr>
        <p:spPr>
          <a:xfrm>
            <a:off x="4653136" y="4473053"/>
            <a:ext cx="281182" cy="261610"/>
          </a:xfrm>
          <a:prstGeom prst="rect">
            <a:avLst/>
          </a:prstGeom>
        </p:spPr>
        <p:txBody>
          <a:bodyPr wrap="square">
            <a:spAutoFit/>
          </a:bodyPr>
          <a:lstStyle/>
          <a:p>
            <a:pPr>
              <a:lnSpc>
                <a:spcPct val="110000"/>
              </a:lnSpc>
            </a:pPr>
            <a:r>
              <a:rPr lang="ja-JP" altLang="en-US" sz="1000" dirty="0" smtClean="0">
                <a:latin typeface="メイリオ" panose="020B0604030504040204" pitchFamily="50" charset="-128"/>
                <a:ea typeface="メイリオ" panose="020B0604030504040204" pitchFamily="50" charset="-128"/>
              </a:rPr>
              <a:t>➁</a:t>
            </a:r>
            <a:endParaRPr lang="en-US" altLang="ja-JP" sz="1000" dirty="0" smtClean="0">
              <a:latin typeface="メイリオ" panose="020B0604030504040204" pitchFamily="50" charset="-128"/>
              <a:ea typeface="メイリオ" panose="020B0604030504040204" pitchFamily="50" charset="-128"/>
            </a:endParaRPr>
          </a:p>
        </p:txBody>
      </p:sp>
      <p:sp>
        <p:nvSpPr>
          <p:cNvPr id="31" name="正方形/長方形 30"/>
          <p:cNvSpPr/>
          <p:nvPr/>
        </p:nvSpPr>
        <p:spPr>
          <a:xfrm>
            <a:off x="4654996" y="5739957"/>
            <a:ext cx="281182" cy="430887"/>
          </a:xfrm>
          <a:prstGeom prst="rect">
            <a:avLst/>
          </a:prstGeom>
        </p:spPr>
        <p:txBody>
          <a:bodyPr wrap="square">
            <a:spAutoFit/>
          </a:bodyPr>
          <a:lstStyle/>
          <a:p>
            <a:pPr>
              <a:lnSpc>
                <a:spcPct val="110000"/>
              </a:lnSpc>
            </a:pPr>
            <a:r>
              <a:rPr lang="ja-JP" altLang="en-US" sz="1000" dirty="0" smtClean="0">
                <a:latin typeface="メイリオ" panose="020B0604030504040204" pitchFamily="50" charset="-128"/>
                <a:ea typeface="メイリオ" panose="020B0604030504040204" pitchFamily="50" charset="-128"/>
              </a:rPr>
              <a:t>③</a:t>
            </a:r>
            <a:endParaRPr lang="en-US" altLang="ja-JP" sz="1000" dirty="0" smtClean="0">
              <a:latin typeface="メイリオ" panose="020B0604030504040204" pitchFamily="50" charset="-128"/>
              <a:ea typeface="メイリオ" panose="020B0604030504040204" pitchFamily="50" charset="-128"/>
            </a:endParaRPr>
          </a:p>
          <a:p>
            <a:pPr>
              <a:lnSpc>
                <a:spcPct val="110000"/>
              </a:lnSpc>
            </a:pPr>
            <a:endParaRPr lang="en-US" altLang="ja-JP" sz="1000" dirty="0" smtClean="0">
              <a:latin typeface="メイリオ" panose="020B0604030504040204" pitchFamily="50" charset="-128"/>
              <a:ea typeface="メイリオ" panose="020B0604030504040204" pitchFamily="50" charset="-128"/>
            </a:endParaRPr>
          </a:p>
        </p:txBody>
      </p:sp>
      <p:sp>
        <p:nvSpPr>
          <p:cNvPr id="24" name="正方形/長方形 23"/>
          <p:cNvSpPr/>
          <p:nvPr/>
        </p:nvSpPr>
        <p:spPr>
          <a:xfrm>
            <a:off x="-21106" y="9387789"/>
            <a:ext cx="6840000" cy="270533"/>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10000"/>
              </a:lnSpc>
            </a:pPr>
            <a:r>
              <a:rPr lang="ja-JP" altLang="en-US" sz="1000" dirty="0" smtClean="0">
                <a:solidFill>
                  <a:schemeClr val="tx1"/>
                </a:solidFill>
                <a:latin typeface="メイリオ" panose="020B0604030504040204" pitchFamily="50" charset="-128"/>
                <a:ea typeface="メイリオ" panose="020B0604030504040204" pitchFamily="50" charset="-128"/>
              </a:rPr>
              <a:t>受付</a:t>
            </a:r>
            <a:r>
              <a:rPr lang="ja-JP" altLang="en-US" sz="1000" dirty="0">
                <a:solidFill>
                  <a:schemeClr val="tx1"/>
                </a:solidFill>
                <a:latin typeface="メイリオ" panose="020B0604030504040204" pitchFamily="50" charset="-128"/>
                <a:ea typeface="メイリオ" panose="020B0604030504040204" pitchFamily="50" charset="-128"/>
              </a:rPr>
              <a:t>時間　８時３０分～１７時１５分（土日・祝日・年末年始を除く）</a:t>
            </a:r>
          </a:p>
          <a:p>
            <a:pPr>
              <a:lnSpc>
                <a:spcPct val="110000"/>
              </a:lnSpc>
            </a:pPr>
            <a:endParaRPr lang="en-US" altLang="ja-JP" sz="1400" b="1" dirty="0">
              <a:solidFill>
                <a:schemeClr val="tx1"/>
              </a:solidFill>
              <a:latin typeface="メイリオ" panose="020B0604030504040204" pitchFamily="50" charset="-128"/>
              <a:ea typeface="メイリオ" panose="020B0604030504040204" pitchFamily="50" charset="-128"/>
            </a:endParaRPr>
          </a:p>
        </p:txBody>
      </p:sp>
      <p:sp>
        <p:nvSpPr>
          <p:cNvPr id="23" name="四角形吹き出し 22"/>
          <p:cNvSpPr/>
          <p:nvPr/>
        </p:nvSpPr>
        <p:spPr>
          <a:xfrm>
            <a:off x="7389440" y="5888761"/>
            <a:ext cx="1440160" cy="727843"/>
          </a:xfrm>
          <a:prstGeom prst="wedgeRectCallout">
            <a:avLst>
              <a:gd name="adj1" fmla="val -73172"/>
              <a:gd name="adj2" fmla="val -5663"/>
            </a:avLst>
          </a:prstGeom>
        </p:spPr>
        <p:style>
          <a:lnRef idx="2">
            <a:schemeClr val="dk1"/>
          </a:lnRef>
          <a:fillRef idx="1">
            <a:schemeClr val="lt1"/>
          </a:fillRef>
          <a:effectRef idx="0">
            <a:schemeClr val="dk1"/>
          </a:effectRef>
          <a:fontRef idx="minor">
            <a:schemeClr val="dk1"/>
          </a:fontRef>
        </p:style>
        <p:txBody>
          <a:bodyPr rtlCol="0" anchor="ctr"/>
          <a:lstStyle/>
          <a:p>
            <a:r>
              <a:rPr kumimoji="1" lang="ja-JP" altLang="en-US" sz="1200" dirty="0" smtClean="0"/>
              <a:t>④は、</a:t>
            </a:r>
            <a:r>
              <a:rPr kumimoji="1" lang="en-US" altLang="ja-JP" sz="1200" dirty="0" smtClean="0"/>
              <a:t>HP</a:t>
            </a:r>
            <a:r>
              <a:rPr kumimoji="1" lang="ja-JP" altLang="en-US" sz="1200" dirty="0" smtClean="0"/>
              <a:t>掲載時に当該リーフにも反映します。</a:t>
            </a:r>
            <a:endParaRPr kumimoji="1" lang="ja-JP" altLang="en-US" sz="1200" dirty="0"/>
          </a:p>
        </p:txBody>
      </p:sp>
    </p:spTree>
    <p:extLst>
      <p:ext uri="{BB962C8B-B14F-4D97-AF65-F5344CB8AC3E}">
        <p14:creationId xmlns:p14="http://schemas.microsoft.com/office/powerpoint/2010/main" val="347909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2293</Words>
  <Application>Microsoft Office PowerPoint</Application>
  <PresentationFormat>A4 210 x 297 mm</PresentationFormat>
  <Paragraphs>344</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Meiryo UI</vt:lpstr>
      <vt:lpstr>ＭＳ Ｐゴシック</vt:lpstr>
      <vt:lpstr>メイリオ</vt:lpstr>
      <vt:lpstr>游ゴシック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2021-03-31T04:27:07Z</dcterms:created>
  <dcterms:modified xsi:type="dcterms:W3CDTF">2021-10-08T01:47:05Z</dcterms:modified>
</cp:coreProperties>
</file>