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3185"/>
    <a:srgbClr val="DB4D6D"/>
    <a:srgbClr val="FFF89F"/>
    <a:srgbClr val="E8FEA0"/>
    <a:srgbClr val="E4E2ED"/>
    <a:srgbClr val="005CAF"/>
    <a:srgbClr val="FEDFE1"/>
    <a:srgbClr val="05B9F9"/>
    <a:srgbClr val="2ACCD4"/>
    <a:srgbClr val="14E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>
      <p:cViewPr>
        <p:scale>
          <a:sx n="80" d="100"/>
          <a:sy n="80" d="100"/>
        </p:scale>
        <p:origin x="2142" y="-420"/>
      </p:cViewPr>
      <p:guideLst>
        <p:guide orient="horz" pos="198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1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/>
          <a:lstStyle>
            <a:lvl1pPr algn="r">
              <a:defRPr sz="1200"/>
            </a:lvl1pPr>
          </a:lstStyle>
          <a:p>
            <a:fld id="{149825D8-786C-40C8-B06F-041BB959DD09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8" rIns="90638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8" tIns="45318" rIns="90638" bIns="453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8" tIns="45318" rIns="90638" bIns="45318" rtlCol="0" anchor="b"/>
          <a:lstStyle>
            <a:lvl1pPr algn="r">
              <a:defRPr sz="1200"/>
            </a:lvl1pPr>
          </a:lstStyle>
          <a:p>
            <a:fld id="{A6481B54-A756-40E2-82A9-9302B2001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23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1"/>
          <p:cNvSpPr txBox="1"/>
          <p:nvPr/>
        </p:nvSpPr>
        <p:spPr>
          <a:xfrm>
            <a:off x="5497163" y="687388"/>
            <a:ext cx="84452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広報文例１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473368" y="727704"/>
            <a:ext cx="816179" cy="1898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24024" y="200472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別添２</a:t>
            </a:r>
            <a:endParaRPr kumimoji="1"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76" y="1192830"/>
            <a:ext cx="5979190" cy="8516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34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32656" y="488504"/>
            <a:ext cx="6120680" cy="718802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3156" y="684250"/>
            <a:ext cx="2617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+mn-ea"/>
              </a:rPr>
              <a:t>育児・介護休業法</a:t>
            </a:r>
            <a:endParaRPr kumimoji="1" lang="ja-JP" alt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5346" y="670766"/>
            <a:ext cx="3306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+mn-ea"/>
              </a:rPr>
              <a:t>５つの改正ポイント</a:t>
            </a:r>
            <a:endParaRPr kumimoji="1" lang="ja-JP" alt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7824" y="1260314"/>
            <a:ext cx="4601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+mn-ea"/>
              </a:rPr>
              <a:t>①　雇用環境整備、個別の周知・意向確認の措置の義務化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5082" y="1556592"/>
            <a:ext cx="42393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+mn-ea"/>
              </a:rPr>
              <a:t>②　有期雇用労働者の育児・介護休業取得要件の緩和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0671" y="1894297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+mn-ea"/>
              </a:rPr>
              <a:t>③　産後パパ育休（出生時育児休業）の創設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1146" y="2447031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+mn-ea"/>
              </a:rPr>
              <a:t>④　育児休業の分割取得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1146" y="2735063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+mn-ea"/>
              </a:rPr>
              <a:t>⑤　育児休業取得状況の公表が</a:t>
            </a:r>
            <a:r>
              <a:rPr lang="ja-JP" altLang="en-US" sz="1200" b="1" dirty="0">
                <a:latin typeface="+mn-ea"/>
              </a:rPr>
              <a:t>義務化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48680" y="2180104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+mn-ea"/>
              </a:rPr>
              <a:t>生後８週間以内に４週間まで取得可能（２回まで分割取得可能）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8680" y="2951261"/>
            <a:ext cx="3567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latin typeface="+mn-ea"/>
              </a:rPr>
              <a:t>※</a:t>
            </a:r>
            <a:r>
              <a:rPr lang="ja-JP" altLang="en-US" sz="1200" b="1" dirty="0" smtClean="0">
                <a:latin typeface="+mn-ea"/>
              </a:rPr>
              <a:t>大企業（従業員</a:t>
            </a:r>
            <a:r>
              <a:rPr lang="en-US" altLang="ja-JP" sz="1200" b="1" dirty="0" smtClean="0">
                <a:latin typeface="+mn-ea"/>
              </a:rPr>
              <a:t>1000</a:t>
            </a:r>
            <a:r>
              <a:rPr lang="ja-JP" altLang="en-US" sz="1200" b="1" dirty="0" smtClean="0">
                <a:latin typeface="+mn-ea"/>
              </a:rPr>
              <a:t>人以上）のみ</a:t>
            </a:r>
            <a:endParaRPr kumimoji="1" lang="ja-JP" altLang="en-US" sz="1200" b="1" dirty="0"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19710" y="3011944"/>
            <a:ext cx="5961618" cy="881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b="1" dirty="0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育児・介護休業法に</a:t>
            </a:r>
            <a:r>
              <a:rPr lang="ja-JP" altLang="en-US" sz="900" b="1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関するお問い合わせは、</a:t>
            </a:r>
            <a:r>
              <a:rPr lang="ja-JP" altLang="en-US" sz="900" b="1" dirty="0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岡山労働局 雇用環境・均等室（</a:t>
            </a:r>
            <a:r>
              <a:rPr lang="en-US" altLang="ja-JP" sz="900" b="1" dirty="0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TEL</a:t>
            </a:r>
            <a:r>
              <a:rPr lang="ja-JP" altLang="en-US" sz="900" b="1" dirty="0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 ０８６－２２５－２０１７）</a:t>
            </a:r>
            <a:endParaRPr lang="en-US" altLang="ja-JP" sz="900" b="1" dirty="0" smtClean="0">
              <a:solidFill>
                <a:schemeClr val="tx1"/>
              </a:solidFill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900" b="1" dirty="0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育児・介護休業法の詳細については、厚生労働省</a:t>
            </a:r>
            <a:r>
              <a:rPr lang="en-US" altLang="ja-JP" sz="900" b="1" dirty="0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HP</a:t>
            </a:r>
            <a:r>
              <a:rPr lang="ja-JP" altLang="en-US" sz="900" b="1" dirty="0" smtClean="0">
                <a:solidFill>
                  <a:schemeClr val="tx1"/>
                </a:solidFill>
                <a:latin typeface="+mn-ea"/>
                <a:cs typeface="メイリオ" panose="020B0604030504040204" pitchFamily="50" charset="-128"/>
              </a:rPr>
              <a:t>「育児・介護」で検索</a:t>
            </a:r>
            <a:endParaRPr lang="en-US" altLang="ja-JP" sz="900" b="1" dirty="0">
              <a:solidFill>
                <a:schemeClr val="tx1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018096" y="1513351"/>
            <a:ext cx="1444792" cy="997044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08544" y="1555882"/>
            <a:ext cx="1444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・①②は令和４年４月</a:t>
            </a:r>
            <a:r>
              <a:rPr lang="ja-JP" altLang="en-US" sz="800" dirty="0">
                <a:latin typeface="+mn-ea"/>
              </a:rPr>
              <a:t>１</a:t>
            </a:r>
            <a:r>
              <a:rPr lang="ja-JP" altLang="en-US" sz="800" dirty="0" smtClean="0">
                <a:latin typeface="+mn-ea"/>
              </a:rPr>
              <a:t>日</a:t>
            </a:r>
            <a:endParaRPr lang="en-US" altLang="ja-JP" sz="800" dirty="0">
              <a:latin typeface="+mn-ea"/>
            </a:endParaRPr>
          </a:p>
          <a:p>
            <a:endParaRPr kumimoji="1" lang="en-US" altLang="ja-JP" sz="800" dirty="0" smtClean="0">
              <a:latin typeface="+mn-ea"/>
            </a:endParaRPr>
          </a:p>
          <a:p>
            <a:r>
              <a:rPr kumimoji="1" lang="ja-JP" altLang="en-US" sz="800" dirty="0" smtClean="0">
                <a:latin typeface="+mn-ea"/>
              </a:rPr>
              <a:t>・③④は令和４年１０月１日</a:t>
            </a:r>
            <a:endParaRPr lang="en-US" altLang="ja-JP" sz="800" dirty="0" smtClean="0">
              <a:latin typeface="+mn-ea"/>
            </a:endParaRPr>
          </a:p>
          <a:p>
            <a:endParaRPr lang="en-US" altLang="ja-JP" sz="800" dirty="0" smtClean="0">
              <a:latin typeface="+mn-ea"/>
            </a:endParaRPr>
          </a:p>
          <a:p>
            <a:r>
              <a:rPr lang="ja-JP" altLang="en-US" sz="800" dirty="0" smtClean="0">
                <a:latin typeface="+mn-ea"/>
              </a:rPr>
              <a:t>・⑤は令和５年４月１日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88876" y="1274240"/>
            <a:ext cx="8883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+mn-ea"/>
              </a:rPr>
              <a:t>施行</a:t>
            </a:r>
            <a:r>
              <a:rPr lang="ja-JP" altLang="en-US" sz="1050" b="1" dirty="0">
                <a:latin typeface="+mn-ea"/>
              </a:rPr>
              <a:t>期日</a:t>
            </a:r>
            <a:endParaRPr kumimoji="1" lang="ja-JP" altLang="en-US" sz="1050" b="1" dirty="0"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018069" y="1296073"/>
            <a:ext cx="724712" cy="2172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8532" y="6994881"/>
            <a:ext cx="4601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③</a:t>
            </a:r>
            <a:r>
              <a:rPr kumimoji="1" lang="ja-JP" altLang="en-US" sz="1200" b="1" dirty="0" smtClean="0"/>
              <a:t>　産後パパ育休（出生時育児休業）が</a:t>
            </a:r>
            <a:r>
              <a:rPr lang="ja-JP" altLang="en-US" sz="1200" b="1" dirty="0" smtClean="0"/>
              <a:t>取得できるようになります</a:t>
            </a:r>
            <a:endParaRPr kumimoji="1" lang="ja-JP" altLang="en-US" sz="1200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804" y="7705081"/>
            <a:ext cx="3087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④</a:t>
            </a:r>
            <a:r>
              <a:rPr lang="ja-JP" altLang="en-US" sz="1200" b="1" dirty="0" smtClean="0"/>
              <a:t>　育児休業を分割して取得できます</a:t>
            </a:r>
            <a:endParaRPr kumimoji="1" lang="ja-JP" altLang="en-US" sz="12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3857" y="7201380"/>
            <a:ext cx="52253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子の出生後８週間以内に</a:t>
            </a:r>
            <a:r>
              <a:rPr kumimoji="1" lang="ja-JP" altLang="en-US" sz="1000" dirty="0" smtClean="0"/>
              <a:t>４週間まで</a:t>
            </a:r>
            <a:r>
              <a:rPr kumimoji="1" lang="ja-JP" altLang="en-US" sz="1000" dirty="0" smtClean="0"/>
              <a:t>休みが取れます</a:t>
            </a:r>
            <a:r>
              <a:rPr lang="ja-JP" altLang="en-US" sz="1000" dirty="0" smtClean="0"/>
              <a:t>（分割して２回して取得もできます）</a:t>
            </a:r>
            <a:endParaRPr lang="en-US" altLang="ja-JP" sz="1000" dirty="0" smtClean="0"/>
          </a:p>
          <a:p>
            <a:r>
              <a:rPr lang="ja-JP" altLang="en-US" sz="1000" dirty="0" smtClean="0"/>
              <a:t>労使</a:t>
            </a:r>
            <a:r>
              <a:rPr lang="ja-JP" altLang="en-US" sz="1000" dirty="0"/>
              <a:t>協定の締結があれば、限定的な就労も可能</a:t>
            </a:r>
            <a:r>
              <a:rPr lang="ja-JP" altLang="en-US" sz="1000" dirty="0" smtClean="0"/>
              <a:t>に</a:t>
            </a:r>
            <a:endParaRPr lang="en-US" altLang="ja-JP" sz="1000" dirty="0" smtClean="0"/>
          </a:p>
          <a:p>
            <a:r>
              <a:rPr lang="ja-JP" altLang="en-US" sz="1000" dirty="0"/>
              <a:t>申請は原則２週間前まで</a:t>
            </a:r>
            <a:r>
              <a:rPr lang="ja-JP" altLang="en-US" sz="1000" dirty="0" smtClean="0"/>
              <a:t>に</a:t>
            </a:r>
            <a:endParaRPr lang="en-US" altLang="ja-JP" sz="1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74166" y="7883357"/>
            <a:ext cx="44229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分割</a:t>
            </a:r>
            <a:r>
              <a:rPr lang="ja-JP" altLang="en-US" sz="1000" dirty="0" smtClean="0"/>
              <a:t>して２回まで取得できます</a:t>
            </a:r>
            <a:endParaRPr lang="en-US" altLang="ja-JP" sz="1000" dirty="0" smtClean="0"/>
          </a:p>
        </p:txBody>
      </p:sp>
      <p:sp>
        <p:nvSpPr>
          <p:cNvPr id="23" name="正方形/長方形 22"/>
          <p:cNvSpPr/>
          <p:nvPr/>
        </p:nvSpPr>
        <p:spPr>
          <a:xfrm>
            <a:off x="4071863" y="6300416"/>
            <a:ext cx="2360293" cy="438449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26915" y="6339929"/>
            <a:ext cx="3590117" cy="387564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924945" y="5679370"/>
            <a:ext cx="3507212" cy="352654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26915" y="5679370"/>
            <a:ext cx="2748617" cy="348809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4624" y="6110258"/>
            <a:ext cx="3384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②</a:t>
            </a:r>
            <a:r>
              <a:rPr kumimoji="1" lang="ja-JP" altLang="en-US" sz="1200" b="1" dirty="0" smtClean="0"/>
              <a:t>　有期雇用労働者の取得要件が緩和されます</a:t>
            </a:r>
            <a:endParaRPr kumimoji="1" lang="ja-JP" altLang="en-US" sz="1200" b="1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4624" y="5438468"/>
            <a:ext cx="4608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①</a:t>
            </a:r>
            <a:r>
              <a:rPr lang="ja-JP" altLang="en-US" sz="1200" b="1" dirty="0" smtClean="0"/>
              <a:t>　雇用環境整備、個別の周知・意向確認の措置が義務になります</a:t>
            </a:r>
            <a:endParaRPr kumimoji="1" lang="ja-JP" altLang="en-US" sz="1200" b="1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5688" y="8337376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⑤　育児休業取得状況の公表が義務になります</a:t>
            </a:r>
            <a:endParaRPr kumimoji="1" lang="ja-JP" altLang="en-US" sz="1200" b="1" dirty="0"/>
          </a:p>
        </p:txBody>
      </p:sp>
      <p:sp>
        <p:nvSpPr>
          <p:cNvPr id="30" name="正方形/長方形 29"/>
          <p:cNvSpPr/>
          <p:nvPr/>
        </p:nvSpPr>
        <p:spPr>
          <a:xfrm>
            <a:off x="507604" y="8542367"/>
            <a:ext cx="540073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44083">
              <a:lnSpc>
                <a:spcPct val="1100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従業員数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1,000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人超の企業は、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育児休業等の取得の状況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sz="1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公表することが</a:t>
            </a: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義務付けられます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60464" y="5667523"/>
            <a:ext cx="26402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lnSpc>
                <a:spcPct val="110000"/>
              </a:lnSpc>
              <a:defRPr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育児休業を取得しやすい雇用環境の整備（研修、相談窓口設置等）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924944" y="5654559"/>
            <a:ext cx="3096344" cy="427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妊娠・出産（本人または配偶者）の申し出をした労働者に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対する個別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の周知・意向確認の措置</a:t>
            </a:r>
            <a:endParaRPr lang="ja-JP" altLang="en-US" sz="1000" dirty="0"/>
          </a:p>
        </p:txBody>
      </p:sp>
      <p:sp>
        <p:nvSpPr>
          <p:cNvPr id="33" name="正方形/長方形 32"/>
          <p:cNvSpPr/>
          <p:nvPr/>
        </p:nvSpPr>
        <p:spPr>
          <a:xfrm>
            <a:off x="404664" y="6331091"/>
            <a:ext cx="3429000" cy="2446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引き続き雇用された期間が１年以上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04664" y="6496144"/>
            <a:ext cx="3429000" cy="2446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5738" indent="-185738">
              <a:lnSpc>
                <a:spcPct val="110000"/>
              </a:lnSpc>
              <a:spcBef>
                <a:spcPts val="600"/>
              </a:spcBef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１歳６か月までの間に契約が満了することが明らかでない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4240968" y="6356168"/>
            <a:ext cx="2068352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の要件を撤廃し、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のみ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無期雇用労働者と同様の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取り扱い</a:t>
            </a:r>
            <a:endParaRPr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>
          <a:xfrm>
            <a:off x="3736082" y="6393160"/>
            <a:ext cx="288033" cy="336583"/>
          </a:xfrm>
          <a:prstGeom prst="rightArrow">
            <a:avLst>
              <a:gd name="adj1" fmla="val 50000"/>
              <a:gd name="adj2" fmla="val 5952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88640" y="8871956"/>
            <a:ext cx="6490039" cy="621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育児・介護休業法に関するお問い合わせは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岡山労働局 雇用環境・均等室　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０８６－２２５－２０１７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育児・介護休業法の詳細については、厚生労働省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HP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「育児・介護」で検索</a:t>
            </a:r>
            <a:endParaRPr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373437" y="8818778"/>
            <a:ext cx="6305242" cy="674494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0" y="4461686"/>
            <a:ext cx="6858000" cy="718802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32656" y="4664968"/>
            <a:ext cx="4206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solidFill>
                  <a:schemeClr val="bg1"/>
                </a:solidFill>
              </a:rPr>
              <a:t>育児・介護休業法の改正のご案内</a:t>
            </a:r>
            <a:endParaRPr kumimoji="1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56920" y="4692347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bg1"/>
                </a:solidFill>
              </a:rPr>
              <a:t>（令和４年４月１日より段階的に施行）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589240" y="162580"/>
            <a:ext cx="8736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広報文例２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17232" y="4088904"/>
            <a:ext cx="8736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広報文例３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546556" y="183015"/>
            <a:ext cx="844323" cy="2002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5494415" y="4112968"/>
            <a:ext cx="844323" cy="2002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7"/>
          <p:cNvSpPr/>
          <p:nvPr/>
        </p:nvSpPr>
        <p:spPr>
          <a:xfrm>
            <a:off x="2092" y="5277512"/>
            <a:ext cx="2204864" cy="179544"/>
          </a:xfrm>
          <a:prstGeom prst="homePlate">
            <a:avLst/>
          </a:prstGeom>
          <a:noFill/>
          <a:ln w="15875">
            <a:solidFill>
              <a:schemeClr val="tx1"/>
            </a:solidFill>
          </a:ln>
        </p:spPr>
        <p:txBody>
          <a:bodyPr wrap="none" lIns="0" tIns="35249" rIns="0" bIns="0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1" i="0" u="none" strike="noStrike" kern="1200" cap="none" spc="240" normalizeH="0" baseline="0" noProof="0" dirty="0" smtClean="0">
                <a:ln>
                  <a:noFill/>
                </a:ln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令和４年４月１日施行</a:t>
            </a:r>
            <a:endParaRPr kumimoji="0" lang="ja-JP" altLang="en-US" sz="900" b="1" i="0" u="none" strike="noStrike" kern="1200" cap="none" spc="240" normalizeH="0" baseline="0" noProof="0" dirty="0">
              <a:ln>
                <a:noFill/>
              </a:ln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正方形/長方形 7"/>
          <p:cNvSpPr/>
          <p:nvPr/>
        </p:nvSpPr>
        <p:spPr>
          <a:xfrm>
            <a:off x="0" y="8121352"/>
            <a:ext cx="2204864" cy="179544"/>
          </a:xfrm>
          <a:prstGeom prst="homePlate">
            <a:avLst/>
          </a:prstGeom>
          <a:noFill/>
          <a:ln w="15875">
            <a:solidFill>
              <a:schemeClr val="tx1"/>
            </a:solidFill>
          </a:ln>
        </p:spPr>
        <p:txBody>
          <a:bodyPr wrap="none" lIns="0" tIns="35249" rIns="0" bIns="0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1" i="0" u="none" strike="noStrike" kern="1200" cap="none" spc="240" normalizeH="0" baseline="0" noProof="0" dirty="0" smtClean="0">
                <a:ln>
                  <a:noFill/>
                </a:ln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kumimoji="0" lang="ja-JP" altLang="en-US" sz="900" b="1" spc="24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0" lang="ja-JP" altLang="en-US" sz="900" b="1" i="0" u="none" strike="noStrike" kern="1200" cap="none" spc="240" normalizeH="0" baseline="0" noProof="0" dirty="0" smtClean="0">
                <a:ln>
                  <a:noFill/>
                </a:ln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年４月１日施行</a:t>
            </a:r>
            <a:endParaRPr kumimoji="0" lang="ja-JP" altLang="en-US" sz="900" b="1" i="0" u="none" strike="noStrike" kern="1200" cap="none" spc="240" normalizeH="0" baseline="0" noProof="0" dirty="0">
              <a:ln>
                <a:noFill/>
              </a:ln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正方形/長方形 7"/>
          <p:cNvSpPr/>
          <p:nvPr/>
        </p:nvSpPr>
        <p:spPr>
          <a:xfrm>
            <a:off x="0" y="6829789"/>
            <a:ext cx="2204864" cy="179544"/>
          </a:xfrm>
          <a:prstGeom prst="homePlate">
            <a:avLst/>
          </a:prstGeom>
          <a:noFill/>
          <a:ln w="15875">
            <a:solidFill>
              <a:schemeClr val="tx1"/>
            </a:solidFill>
          </a:ln>
        </p:spPr>
        <p:txBody>
          <a:bodyPr wrap="none" lIns="0" tIns="35249" rIns="0" bIns="0" rtlCol="0" anchor="ctr">
            <a:no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1" i="0" u="none" strike="noStrike" kern="1200" cap="none" spc="240" normalizeH="0" baseline="0" noProof="0" dirty="0" smtClean="0">
                <a:ln>
                  <a:noFill/>
                </a:ln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令和４年１０月１日施行</a:t>
            </a:r>
            <a:endParaRPr kumimoji="0" lang="ja-JP" altLang="en-US" sz="900" b="1" i="0" u="none" strike="noStrike" kern="1200" cap="none" spc="240" normalizeH="0" baseline="0" noProof="0" dirty="0">
              <a:ln>
                <a:noFill/>
              </a:ln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610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462</Words>
  <Application>Microsoft Office PowerPoint</Application>
  <PresentationFormat>A4 210 x 297 mm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2021-03-31T04:27:07Z</dcterms:created>
  <dcterms:modified xsi:type="dcterms:W3CDTF">2021-10-11T07:59:20Z</dcterms:modified>
</cp:coreProperties>
</file>